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 id="2147483936" r:id="rId2"/>
    <p:sldMasterId id="2147483943" r:id="rId3"/>
    <p:sldMasterId id="2147483965" r:id="rId4"/>
    <p:sldMasterId id="2147483968" r:id="rId5"/>
    <p:sldMasterId id="2147483971" r:id="rId6"/>
    <p:sldMasterId id="2147483976" r:id="rId7"/>
  </p:sldMasterIdLst>
  <p:notesMasterIdLst>
    <p:notesMasterId r:id="rId61"/>
  </p:notesMasterIdLst>
  <p:sldIdLst>
    <p:sldId id="563" r:id="rId8"/>
    <p:sldId id="267" r:id="rId9"/>
    <p:sldId id="873" r:id="rId10"/>
    <p:sldId id="843" r:id="rId11"/>
    <p:sldId id="878" r:id="rId12"/>
    <p:sldId id="879" r:id="rId13"/>
    <p:sldId id="880" r:id="rId14"/>
    <p:sldId id="881" r:id="rId15"/>
    <p:sldId id="909" r:id="rId16"/>
    <p:sldId id="908" r:id="rId17"/>
    <p:sldId id="874" r:id="rId18"/>
    <p:sldId id="883" r:id="rId19"/>
    <p:sldId id="884" r:id="rId20"/>
    <p:sldId id="885" r:id="rId21"/>
    <p:sldId id="887" r:id="rId22"/>
    <p:sldId id="886" r:id="rId23"/>
    <p:sldId id="920" r:id="rId24"/>
    <p:sldId id="921" r:id="rId25"/>
    <p:sldId id="875" r:id="rId26"/>
    <p:sldId id="888" r:id="rId27"/>
    <p:sldId id="889" r:id="rId28"/>
    <p:sldId id="922" r:id="rId29"/>
    <p:sldId id="923" r:id="rId30"/>
    <p:sldId id="876" r:id="rId31"/>
    <p:sldId id="890" r:id="rId32"/>
    <p:sldId id="891" r:id="rId33"/>
    <p:sldId id="892" r:id="rId34"/>
    <p:sldId id="893" r:id="rId35"/>
    <p:sldId id="894" r:id="rId36"/>
    <p:sldId id="899" r:id="rId37"/>
    <p:sldId id="895" r:id="rId38"/>
    <p:sldId id="896" r:id="rId39"/>
    <p:sldId id="897" r:id="rId40"/>
    <p:sldId id="898" r:id="rId41"/>
    <p:sldId id="900" r:id="rId42"/>
    <p:sldId id="901" r:id="rId43"/>
    <p:sldId id="902" r:id="rId44"/>
    <p:sldId id="903" r:id="rId45"/>
    <p:sldId id="904" r:id="rId46"/>
    <p:sldId id="906" r:id="rId47"/>
    <p:sldId id="907" r:id="rId48"/>
    <p:sldId id="877" r:id="rId49"/>
    <p:sldId id="905" r:id="rId50"/>
    <p:sldId id="910" r:id="rId51"/>
    <p:sldId id="911" r:id="rId52"/>
    <p:sldId id="913" r:id="rId53"/>
    <p:sldId id="914" r:id="rId54"/>
    <p:sldId id="915" r:id="rId55"/>
    <p:sldId id="916" r:id="rId56"/>
    <p:sldId id="917" r:id="rId57"/>
    <p:sldId id="918" r:id="rId58"/>
    <p:sldId id="919" r:id="rId59"/>
    <p:sldId id="29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6E78"/>
    <a:srgbClr val="990000"/>
    <a:srgbClr val="0070C0"/>
    <a:srgbClr val="B9ECF1"/>
    <a:srgbClr val="26A6B4"/>
    <a:srgbClr val="C4F8EE"/>
    <a:srgbClr val="0000CC"/>
    <a:srgbClr val="17CBA9"/>
    <a:srgbClr val="FAF5C9"/>
    <a:srgbClr val="CFF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20402" autoAdjust="0"/>
    <p:restoredTop sz="94949" autoAdjust="0"/>
  </p:normalViewPr>
  <p:slideViewPr>
    <p:cSldViewPr>
      <p:cViewPr varScale="1">
        <p:scale>
          <a:sx n="114" d="100"/>
          <a:sy n="114" d="100"/>
        </p:scale>
        <p:origin x="2166" y="108"/>
      </p:cViewPr>
      <p:guideLst>
        <p:guide orient="horz" pos="2160"/>
        <p:guide pos="2880"/>
      </p:guideLst>
    </p:cSldViewPr>
  </p:slideViewPr>
  <p:outlineViewPr>
    <p:cViewPr>
      <p:scale>
        <a:sx n="33" d="100"/>
        <a:sy n="33" d="100"/>
      </p:scale>
      <p:origin x="0" y="40260"/>
    </p:cViewPr>
  </p:outlineViewPr>
  <p:notesTextViewPr>
    <p:cViewPr>
      <p:scale>
        <a:sx n="66" d="100"/>
        <a:sy n="66" d="100"/>
      </p:scale>
      <p:origin x="0" y="0"/>
    </p:cViewPr>
  </p:notesTextViewPr>
  <p:sorterViewPr>
    <p:cViewPr>
      <p:scale>
        <a:sx n="70" d="100"/>
        <a:sy n="70" d="100"/>
      </p:scale>
      <p:origin x="0" y="-10720"/>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8/29/2019</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a:t>
            </a:fld>
            <a:endParaRPr lang="en-US" dirty="0"/>
          </a:p>
        </p:txBody>
      </p:sp>
    </p:spTree>
    <p:extLst>
      <p:ext uri="{BB962C8B-B14F-4D97-AF65-F5344CB8AC3E}">
        <p14:creationId xmlns:p14="http://schemas.microsoft.com/office/powerpoint/2010/main" val="3165095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15</a:t>
            </a:fld>
            <a:endParaRPr lang="en-US" dirty="0"/>
          </a:p>
        </p:txBody>
      </p:sp>
    </p:spTree>
    <p:extLst>
      <p:ext uri="{BB962C8B-B14F-4D97-AF65-F5344CB8AC3E}">
        <p14:creationId xmlns:p14="http://schemas.microsoft.com/office/powerpoint/2010/main" val="375365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16</a:t>
            </a:fld>
            <a:endParaRPr lang="en-US" dirty="0"/>
          </a:p>
        </p:txBody>
      </p:sp>
    </p:spTree>
    <p:extLst>
      <p:ext uri="{BB962C8B-B14F-4D97-AF65-F5344CB8AC3E}">
        <p14:creationId xmlns:p14="http://schemas.microsoft.com/office/powerpoint/2010/main" val="142410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17</a:t>
            </a:fld>
            <a:endParaRPr lang="en-US" dirty="0"/>
          </a:p>
        </p:txBody>
      </p:sp>
    </p:spTree>
    <p:extLst>
      <p:ext uri="{BB962C8B-B14F-4D97-AF65-F5344CB8AC3E}">
        <p14:creationId xmlns:p14="http://schemas.microsoft.com/office/powerpoint/2010/main" val="533294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18</a:t>
            </a:fld>
            <a:endParaRPr lang="en-US" dirty="0"/>
          </a:p>
        </p:txBody>
      </p:sp>
    </p:spTree>
    <p:extLst>
      <p:ext uri="{BB962C8B-B14F-4D97-AF65-F5344CB8AC3E}">
        <p14:creationId xmlns:p14="http://schemas.microsoft.com/office/powerpoint/2010/main" val="210420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20</a:t>
            </a:fld>
            <a:endParaRPr lang="en-US" dirty="0"/>
          </a:p>
        </p:txBody>
      </p:sp>
    </p:spTree>
    <p:extLst>
      <p:ext uri="{BB962C8B-B14F-4D97-AF65-F5344CB8AC3E}">
        <p14:creationId xmlns:p14="http://schemas.microsoft.com/office/powerpoint/2010/main" val="4223911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21</a:t>
            </a:fld>
            <a:endParaRPr lang="en-US" dirty="0"/>
          </a:p>
        </p:txBody>
      </p:sp>
    </p:spTree>
    <p:extLst>
      <p:ext uri="{BB962C8B-B14F-4D97-AF65-F5344CB8AC3E}">
        <p14:creationId xmlns:p14="http://schemas.microsoft.com/office/powerpoint/2010/main" val="1881246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22</a:t>
            </a:fld>
            <a:endParaRPr lang="en-US" dirty="0"/>
          </a:p>
        </p:txBody>
      </p:sp>
    </p:spTree>
    <p:extLst>
      <p:ext uri="{BB962C8B-B14F-4D97-AF65-F5344CB8AC3E}">
        <p14:creationId xmlns:p14="http://schemas.microsoft.com/office/powerpoint/2010/main" val="1487628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23</a:t>
            </a:fld>
            <a:endParaRPr lang="en-US" dirty="0"/>
          </a:p>
        </p:txBody>
      </p:sp>
    </p:spTree>
    <p:extLst>
      <p:ext uri="{BB962C8B-B14F-4D97-AF65-F5344CB8AC3E}">
        <p14:creationId xmlns:p14="http://schemas.microsoft.com/office/powerpoint/2010/main" val="2975702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25</a:t>
            </a:fld>
            <a:endParaRPr lang="en-US" dirty="0"/>
          </a:p>
        </p:txBody>
      </p:sp>
    </p:spTree>
    <p:extLst>
      <p:ext uri="{BB962C8B-B14F-4D97-AF65-F5344CB8AC3E}">
        <p14:creationId xmlns:p14="http://schemas.microsoft.com/office/powerpoint/2010/main" val="2041952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26</a:t>
            </a:fld>
            <a:endParaRPr lang="en-US" dirty="0"/>
          </a:p>
        </p:txBody>
      </p:sp>
    </p:spTree>
    <p:extLst>
      <p:ext uri="{BB962C8B-B14F-4D97-AF65-F5344CB8AC3E}">
        <p14:creationId xmlns:p14="http://schemas.microsoft.com/office/powerpoint/2010/main" val="403697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6</a:t>
            </a:fld>
            <a:endParaRPr lang="en-US" dirty="0"/>
          </a:p>
        </p:txBody>
      </p:sp>
    </p:spTree>
    <p:extLst>
      <p:ext uri="{BB962C8B-B14F-4D97-AF65-F5344CB8AC3E}">
        <p14:creationId xmlns:p14="http://schemas.microsoft.com/office/powerpoint/2010/main" val="1956565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27</a:t>
            </a:fld>
            <a:endParaRPr lang="en-US" dirty="0"/>
          </a:p>
        </p:txBody>
      </p:sp>
    </p:spTree>
    <p:extLst>
      <p:ext uri="{BB962C8B-B14F-4D97-AF65-F5344CB8AC3E}">
        <p14:creationId xmlns:p14="http://schemas.microsoft.com/office/powerpoint/2010/main" val="3255819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28</a:t>
            </a:fld>
            <a:endParaRPr lang="en-US" dirty="0"/>
          </a:p>
        </p:txBody>
      </p:sp>
    </p:spTree>
    <p:extLst>
      <p:ext uri="{BB962C8B-B14F-4D97-AF65-F5344CB8AC3E}">
        <p14:creationId xmlns:p14="http://schemas.microsoft.com/office/powerpoint/2010/main" val="303158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29</a:t>
            </a:fld>
            <a:endParaRPr lang="en-US" dirty="0"/>
          </a:p>
        </p:txBody>
      </p:sp>
    </p:spTree>
    <p:extLst>
      <p:ext uri="{BB962C8B-B14F-4D97-AF65-F5344CB8AC3E}">
        <p14:creationId xmlns:p14="http://schemas.microsoft.com/office/powerpoint/2010/main" val="349456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30</a:t>
            </a:fld>
            <a:endParaRPr lang="en-US" dirty="0"/>
          </a:p>
        </p:txBody>
      </p:sp>
    </p:spTree>
    <p:extLst>
      <p:ext uri="{BB962C8B-B14F-4D97-AF65-F5344CB8AC3E}">
        <p14:creationId xmlns:p14="http://schemas.microsoft.com/office/powerpoint/2010/main" val="3062513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31</a:t>
            </a:fld>
            <a:endParaRPr lang="en-US" dirty="0"/>
          </a:p>
        </p:txBody>
      </p:sp>
    </p:spTree>
    <p:extLst>
      <p:ext uri="{BB962C8B-B14F-4D97-AF65-F5344CB8AC3E}">
        <p14:creationId xmlns:p14="http://schemas.microsoft.com/office/powerpoint/2010/main" val="2992971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32</a:t>
            </a:fld>
            <a:endParaRPr lang="en-US" dirty="0"/>
          </a:p>
        </p:txBody>
      </p:sp>
    </p:spTree>
    <p:extLst>
      <p:ext uri="{BB962C8B-B14F-4D97-AF65-F5344CB8AC3E}">
        <p14:creationId xmlns:p14="http://schemas.microsoft.com/office/powerpoint/2010/main" val="3666931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33</a:t>
            </a:fld>
            <a:endParaRPr lang="en-US" dirty="0"/>
          </a:p>
        </p:txBody>
      </p:sp>
    </p:spTree>
    <p:extLst>
      <p:ext uri="{BB962C8B-B14F-4D97-AF65-F5344CB8AC3E}">
        <p14:creationId xmlns:p14="http://schemas.microsoft.com/office/powerpoint/2010/main" val="1993137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34</a:t>
            </a:fld>
            <a:endParaRPr lang="en-US" dirty="0"/>
          </a:p>
        </p:txBody>
      </p:sp>
    </p:spTree>
    <p:extLst>
      <p:ext uri="{BB962C8B-B14F-4D97-AF65-F5344CB8AC3E}">
        <p14:creationId xmlns:p14="http://schemas.microsoft.com/office/powerpoint/2010/main" val="2428001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35</a:t>
            </a:fld>
            <a:endParaRPr lang="en-US" dirty="0"/>
          </a:p>
        </p:txBody>
      </p:sp>
    </p:spTree>
    <p:extLst>
      <p:ext uri="{BB962C8B-B14F-4D97-AF65-F5344CB8AC3E}">
        <p14:creationId xmlns:p14="http://schemas.microsoft.com/office/powerpoint/2010/main" val="3310345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36</a:t>
            </a:fld>
            <a:endParaRPr lang="en-US" dirty="0"/>
          </a:p>
        </p:txBody>
      </p:sp>
    </p:spTree>
    <p:extLst>
      <p:ext uri="{BB962C8B-B14F-4D97-AF65-F5344CB8AC3E}">
        <p14:creationId xmlns:p14="http://schemas.microsoft.com/office/powerpoint/2010/main" val="234712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7</a:t>
            </a:fld>
            <a:endParaRPr lang="en-US" dirty="0"/>
          </a:p>
        </p:txBody>
      </p:sp>
    </p:spTree>
    <p:extLst>
      <p:ext uri="{BB962C8B-B14F-4D97-AF65-F5344CB8AC3E}">
        <p14:creationId xmlns:p14="http://schemas.microsoft.com/office/powerpoint/2010/main" val="1797731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37</a:t>
            </a:fld>
            <a:endParaRPr lang="en-US" dirty="0"/>
          </a:p>
        </p:txBody>
      </p:sp>
    </p:spTree>
    <p:extLst>
      <p:ext uri="{BB962C8B-B14F-4D97-AF65-F5344CB8AC3E}">
        <p14:creationId xmlns:p14="http://schemas.microsoft.com/office/powerpoint/2010/main" val="847066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38</a:t>
            </a:fld>
            <a:endParaRPr lang="en-US" dirty="0"/>
          </a:p>
        </p:txBody>
      </p:sp>
    </p:spTree>
    <p:extLst>
      <p:ext uri="{BB962C8B-B14F-4D97-AF65-F5344CB8AC3E}">
        <p14:creationId xmlns:p14="http://schemas.microsoft.com/office/powerpoint/2010/main" val="3036413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39</a:t>
            </a:fld>
            <a:endParaRPr lang="en-US" dirty="0"/>
          </a:p>
        </p:txBody>
      </p:sp>
    </p:spTree>
    <p:extLst>
      <p:ext uri="{BB962C8B-B14F-4D97-AF65-F5344CB8AC3E}">
        <p14:creationId xmlns:p14="http://schemas.microsoft.com/office/powerpoint/2010/main" val="2211813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40</a:t>
            </a:fld>
            <a:endParaRPr lang="en-US" dirty="0"/>
          </a:p>
        </p:txBody>
      </p:sp>
    </p:spTree>
    <p:extLst>
      <p:ext uri="{BB962C8B-B14F-4D97-AF65-F5344CB8AC3E}">
        <p14:creationId xmlns:p14="http://schemas.microsoft.com/office/powerpoint/2010/main" val="2807930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41</a:t>
            </a:fld>
            <a:endParaRPr lang="en-US" dirty="0"/>
          </a:p>
        </p:txBody>
      </p:sp>
    </p:spTree>
    <p:extLst>
      <p:ext uri="{BB962C8B-B14F-4D97-AF65-F5344CB8AC3E}">
        <p14:creationId xmlns:p14="http://schemas.microsoft.com/office/powerpoint/2010/main" val="4289021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43</a:t>
            </a:fld>
            <a:endParaRPr lang="en-US" dirty="0"/>
          </a:p>
        </p:txBody>
      </p:sp>
    </p:spTree>
    <p:extLst>
      <p:ext uri="{BB962C8B-B14F-4D97-AF65-F5344CB8AC3E}">
        <p14:creationId xmlns:p14="http://schemas.microsoft.com/office/powerpoint/2010/main" val="1438861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44</a:t>
            </a:fld>
            <a:endParaRPr lang="en-US" dirty="0"/>
          </a:p>
        </p:txBody>
      </p:sp>
    </p:spTree>
    <p:extLst>
      <p:ext uri="{BB962C8B-B14F-4D97-AF65-F5344CB8AC3E}">
        <p14:creationId xmlns:p14="http://schemas.microsoft.com/office/powerpoint/2010/main" val="3728296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45</a:t>
            </a:fld>
            <a:endParaRPr lang="en-US" dirty="0"/>
          </a:p>
        </p:txBody>
      </p:sp>
    </p:spTree>
    <p:extLst>
      <p:ext uri="{BB962C8B-B14F-4D97-AF65-F5344CB8AC3E}">
        <p14:creationId xmlns:p14="http://schemas.microsoft.com/office/powerpoint/2010/main" val="604384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46</a:t>
            </a:fld>
            <a:endParaRPr lang="en-US" dirty="0"/>
          </a:p>
        </p:txBody>
      </p:sp>
    </p:spTree>
    <p:extLst>
      <p:ext uri="{BB962C8B-B14F-4D97-AF65-F5344CB8AC3E}">
        <p14:creationId xmlns:p14="http://schemas.microsoft.com/office/powerpoint/2010/main" val="588528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47</a:t>
            </a:fld>
            <a:endParaRPr lang="en-US" dirty="0"/>
          </a:p>
        </p:txBody>
      </p:sp>
    </p:spTree>
    <p:extLst>
      <p:ext uri="{BB962C8B-B14F-4D97-AF65-F5344CB8AC3E}">
        <p14:creationId xmlns:p14="http://schemas.microsoft.com/office/powerpoint/2010/main" val="143046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a:t>
            </a:fld>
            <a:endParaRPr lang="en-US" dirty="0"/>
          </a:p>
        </p:txBody>
      </p:sp>
    </p:spTree>
    <p:extLst>
      <p:ext uri="{BB962C8B-B14F-4D97-AF65-F5344CB8AC3E}">
        <p14:creationId xmlns:p14="http://schemas.microsoft.com/office/powerpoint/2010/main" val="3736739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48</a:t>
            </a:fld>
            <a:endParaRPr lang="en-US" dirty="0"/>
          </a:p>
        </p:txBody>
      </p:sp>
    </p:spTree>
    <p:extLst>
      <p:ext uri="{BB962C8B-B14F-4D97-AF65-F5344CB8AC3E}">
        <p14:creationId xmlns:p14="http://schemas.microsoft.com/office/powerpoint/2010/main" val="1047794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49</a:t>
            </a:fld>
            <a:endParaRPr lang="en-US" dirty="0"/>
          </a:p>
        </p:txBody>
      </p:sp>
    </p:spTree>
    <p:extLst>
      <p:ext uri="{BB962C8B-B14F-4D97-AF65-F5344CB8AC3E}">
        <p14:creationId xmlns:p14="http://schemas.microsoft.com/office/powerpoint/2010/main" val="3255042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50</a:t>
            </a:fld>
            <a:endParaRPr lang="en-US" dirty="0"/>
          </a:p>
        </p:txBody>
      </p:sp>
    </p:spTree>
    <p:extLst>
      <p:ext uri="{BB962C8B-B14F-4D97-AF65-F5344CB8AC3E}">
        <p14:creationId xmlns:p14="http://schemas.microsoft.com/office/powerpoint/2010/main" val="933089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51</a:t>
            </a:fld>
            <a:endParaRPr lang="en-US" dirty="0"/>
          </a:p>
        </p:txBody>
      </p:sp>
    </p:spTree>
    <p:extLst>
      <p:ext uri="{BB962C8B-B14F-4D97-AF65-F5344CB8AC3E}">
        <p14:creationId xmlns:p14="http://schemas.microsoft.com/office/powerpoint/2010/main" val="992923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52</a:t>
            </a:fld>
            <a:endParaRPr lang="en-US" dirty="0"/>
          </a:p>
        </p:txBody>
      </p:sp>
    </p:spTree>
    <p:extLst>
      <p:ext uri="{BB962C8B-B14F-4D97-AF65-F5344CB8AC3E}">
        <p14:creationId xmlns:p14="http://schemas.microsoft.com/office/powerpoint/2010/main" val="570161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53</a:t>
            </a:fld>
            <a:endParaRPr lang="en-US" dirty="0"/>
          </a:p>
        </p:txBody>
      </p:sp>
    </p:spTree>
    <p:extLst>
      <p:ext uri="{BB962C8B-B14F-4D97-AF65-F5344CB8AC3E}">
        <p14:creationId xmlns:p14="http://schemas.microsoft.com/office/powerpoint/2010/main" val="199792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a:t>
            </a:fld>
            <a:endParaRPr lang="en-US" dirty="0"/>
          </a:p>
        </p:txBody>
      </p:sp>
    </p:spTree>
    <p:extLst>
      <p:ext uri="{BB962C8B-B14F-4D97-AF65-F5344CB8AC3E}">
        <p14:creationId xmlns:p14="http://schemas.microsoft.com/office/powerpoint/2010/main" val="7513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10</a:t>
            </a:fld>
            <a:endParaRPr lang="en-US" dirty="0"/>
          </a:p>
        </p:txBody>
      </p:sp>
    </p:spTree>
    <p:extLst>
      <p:ext uri="{BB962C8B-B14F-4D97-AF65-F5344CB8AC3E}">
        <p14:creationId xmlns:p14="http://schemas.microsoft.com/office/powerpoint/2010/main" val="285898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12</a:t>
            </a:fld>
            <a:endParaRPr lang="en-US" dirty="0"/>
          </a:p>
        </p:txBody>
      </p:sp>
    </p:spTree>
    <p:extLst>
      <p:ext uri="{BB962C8B-B14F-4D97-AF65-F5344CB8AC3E}">
        <p14:creationId xmlns:p14="http://schemas.microsoft.com/office/powerpoint/2010/main" val="268989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13</a:t>
            </a:fld>
            <a:endParaRPr lang="en-US" dirty="0"/>
          </a:p>
        </p:txBody>
      </p:sp>
    </p:spTree>
    <p:extLst>
      <p:ext uri="{BB962C8B-B14F-4D97-AF65-F5344CB8AC3E}">
        <p14:creationId xmlns:p14="http://schemas.microsoft.com/office/powerpoint/2010/main" val="9509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14</a:t>
            </a:fld>
            <a:endParaRPr lang="en-US" dirty="0"/>
          </a:p>
        </p:txBody>
      </p:sp>
    </p:spTree>
    <p:extLst>
      <p:ext uri="{BB962C8B-B14F-4D97-AF65-F5344CB8AC3E}">
        <p14:creationId xmlns:p14="http://schemas.microsoft.com/office/powerpoint/2010/main" val="1594488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8"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520700" indent="-508000">
              <a:spcBef>
                <a:spcPts val="2000"/>
              </a:spcBef>
              <a:buNone/>
              <a:tabLst/>
              <a:defRPr sz="2800"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2pPr>
            <a:lvl3pPr marL="635000" marR="0" indent="-395288" algn="l" defTabSz="914400" rtl="0" eaLnBrk="1" fontAlgn="auto" latinLnBrk="0" hangingPunct="1">
              <a:lnSpc>
                <a:spcPct val="90000"/>
              </a:lnSpc>
              <a:spcBef>
                <a:spcPts val="1000"/>
              </a:spcBef>
              <a:spcAft>
                <a:spcPts val="0"/>
              </a:spcAft>
              <a:buClr>
                <a:schemeClr val="accent2"/>
              </a:buClr>
              <a:buSzTx/>
              <a:buFont typeface="+mj-lt"/>
              <a:buAutoNum type="arabicPeriod"/>
              <a:tabLst/>
              <a:defRPr sz="28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a:t>
            </a:r>
          </a:p>
          <a:p>
            <a:pPr lvl="1"/>
            <a:r>
              <a:rPr lang="en-US" b="0" i="0" dirty="0">
                <a:latin typeface="Source Sans Pro" charset="0"/>
                <a:ea typeface="Source Sans Pro" charset="0"/>
                <a:cs typeface="Source Sans Pro" charset="0"/>
              </a:rPr>
              <a:t>Learning Objectives</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6"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 Objectives: Version B">
    <p:spTree>
      <p:nvGrpSpPr>
        <p:cNvPr id="1" name=""/>
        <p:cNvGrpSpPr/>
        <p:nvPr/>
      </p:nvGrpSpPr>
      <p:grpSpPr>
        <a:xfrm>
          <a:off x="0" y="0"/>
          <a:ext cx="0" cy="0"/>
          <a:chOff x="0" y="0"/>
          <a:chExt cx="0" cy="0"/>
        </a:xfrm>
      </p:grpSpPr>
      <p:sp>
        <p:nvSpPr>
          <p:cNvPr id="8" name="Title "/>
          <p:cNvSpPr>
            <a:spLocks noGrp="1"/>
          </p:cNvSpPr>
          <p:nvPr>
            <p:ph type="title"/>
          </p:nvPr>
        </p:nvSpPr>
        <p:spPr>
          <a:xfrm>
            <a:off x="304800" y="762001"/>
            <a:ext cx="8534400" cy="838199"/>
          </a:xfrm>
          <a:prstGeom prst="rect">
            <a:avLst/>
          </a:prstGeom>
        </p:spPr>
        <p:txBody>
          <a:bodyPr/>
          <a:lstStyle>
            <a:lvl1pPr>
              <a:defRPr sz="400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Click to edit Master title style</a:t>
            </a:r>
          </a:p>
        </p:txBody>
      </p:sp>
      <p:sp>
        <p:nvSpPr>
          <p:cNvPr id="7" name="LOBL"/>
          <p:cNvSpPr>
            <a:spLocks noGrp="1"/>
          </p:cNvSpPr>
          <p:nvPr>
            <p:ph sz="quarter" idx="16" hasCustomPrompt="1"/>
          </p:nvPr>
        </p:nvSpPr>
        <p:spPr>
          <a:xfrm>
            <a:off x="304800" y="1752600"/>
            <a:ext cx="8534400" cy="4495800"/>
          </a:xfrm>
          <a:prstGeom prst="rect">
            <a:avLst/>
          </a:prstGeom>
        </p:spPr>
        <p:txBody>
          <a:bodyPr/>
          <a:lstStyle>
            <a:lvl1pPr marL="574675" indent="-350838">
              <a:buClr>
                <a:schemeClr val="accent2"/>
              </a:buClr>
              <a:buFont typeface="Arial" charset="0"/>
              <a:buChar char="•"/>
              <a:defRPr sz="28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Sons, Inc. </a:t>
            </a:r>
          </a:p>
        </p:txBody>
      </p:sp>
    </p:spTree>
    <p:extLst>
      <p:ext uri="{BB962C8B-B14F-4D97-AF65-F5344CB8AC3E}">
        <p14:creationId xmlns:p14="http://schemas.microsoft.com/office/powerpoint/2010/main" val="2178911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Check Question (1of 2)">
    <p:spTree>
      <p:nvGrpSpPr>
        <p:cNvPr id="1" name=""/>
        <p:cNvGrpSpPr/>
        <p:nvPr/>
      </p:nvGrpSpPr>
      <p:grpSpPr>
        <a:xfrm>
          <a:off x="0" y="0"/>
          <a:ext cx="0" cy="0"/>
          <a:chOff x="0" y="0"/>
          <a:chExt cx="0" cy="0"/>
        </a:xfrm>
      </p:grpSpPr>
      <p:sp>
        <p:nvSpPr>
          <p:cNvPr id="8"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Clr>
                <a:schemeClr val="accent2"/>
              </a:buClr>
              <a:buFont typeface="+mj-lt"/>
              <a:buAutoNum type="alphaLcPeriod"/>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4" name="Title 13"/>
          <p:cNvSpPr>
            <a:spLocks noGrp="1"/>
          </p:cNvSpPr>
          <p:nvPr>
            <p:ph type="title" hasCustomPrompt="1"/>
          </p:nvPr>
        </p:nvSpPr>
        <p:spPr>
          <a:xfrm>
            <a:off x="304800" y="762001"/>
            <a:ext cx="8534400" cy="646331"/>
          </a:xfrm>
          <a:prstGeom prst="rect">
            <a:avLst/>
          </a:prstGeom>
        </p:spPr>
        <p:txBody>
          <a:bodyPr>
            <a:spAutoFit/>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Periodicity Assumption</a:t>
            </a:r>
          </a:p>
        </p:txBody>
      </p:sp>
    </p:spTree>
    <p:extLst>
      <p:ext uri="{BB962C8B-B14F-4D97-AF65-F5344CB8AC3E}">
        <p14:creationId xmlns:p14="http://schemas.microsoft.com/office/powerpoint/2010/main" val="900292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15"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a:latin typeface="Source Sans Pro" charset="0"/>
                <a:ea typeface="Source Sans Pro" charset="0"/>
                <a:cs typeface="Source Sans Pro" charset="0"/>
              </a:rPr>
              <a:t>Learning Objectives</a:t>
            </a:r>
            <a:endParaRPr lang="en-US" dirty="0"/>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p>
            <a:fld id="{957104EA-F2AF-1046-9253-EE8D978719B5}" type="slidenum">
              <a:rPr lang="en-US" smtClean="0"/>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r>
              <a:rPr lang="en-US" dirty="0"/>
              <a:t>Copyright ©2019 John Wiley &amp; Son, Inc. </a:t>
            </a:r>
          </a:p>
        </p:txBody>
      </p:sp>
    </p:spTree>
    <p:extLst>
      <p:ext uri="{BB962C8B-B14F-4D97-AF65-F5344CB8AC3E}">
        <p14:creationId xmlns:p14="http://schemas.microsoft.com/office/powerpoint/2010/main" val="1882321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2"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a:latin typeface="Source Sans Pro" charset="0"/>
                <a:ea typeface="Source Sans Pro" charset="0"/>
                <a:cs typeface="Source Sans Pro" charset="0"/>
              </a:rPr>
              <a:t>Learning Objectives</a:t>
            </a:r>
            <a:endParaRPr lang="en-US" dirty="0"/>
          </a:p>
        </p:txBody>
      </p:sp>
    </p:spTree>
    <p:extLst>
      <p:ext uri="{BB962C8B-B14F-4D97-AF65-F5344CB8AC3E}">
        <p14:creationId xmlns:p14="http://schemas.microsoft.com/office/powerpoint/2010/main" val="817718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8"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Clr>
                <a:schemeClr val="accent2"/>
              </a:buClr>
              <a:buFont typeface="+mj-lt"/>
              <a:buAutoNum type="alphaLcPeriod"/>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4" name="Title 13"/>
          <p:cNvSpPr>
            <a:spLocks noGrp="1"/>
          </p:cNvSpPr>
          <p:nvPr>
            <p:ph type="title" hasCustomPrompt="1"/>
          </p:nvPr>
        </p:nvSpPr>
        <p:spPr>
          <a:xfrm>
            <a:off x="304800" y="762001"/>
            <a:ext cx="8534400" cy="646331"/>
          </a:xfrm>
          <a:prstGeom prst="rect">
            <a:avLst/>
          </a:prstGeom>
        </p:spPr>
        <p:txBody>
          <a:bodyPr>
            <a:spAutoFit/>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Periodicity Assumption</a:t>
            </a:r>
          </a:p>
        </p:txBody>
      </p:sp>
    </p:spTree>
    <p:extLst>
      <p:ext uri="{BB962C8B-B14F-4D97-AF65-F5344CB8AC3E}">
        <p14:creationId xmlns:p14="http://schemas.microsoft.com/office/powerpoint/2010/main" val="812438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12" name="Question"/>
          <p:cNvSpPr>
            <a:spLocks noGrp="1"/>
          </p:cNvSpPr>
          <p:nvPr>
            <p:ph sz="quarter" idx="15" hasCustomPrompt="1"/>
          </p:nvPr>
        </p:nvSpPr>
        <p:spPr>
          <a:xfrm>
            <a:off x="304800" y="1752600"/>
            <a:ext cx="8534400" cy="4419600"/>
          </a:xfrm>
          <a:prstGeom prst="rect">
            <a:avLst/>
          </a:prstGeom>
        </p:spPr>
        <p:txBody>
          <a:bodyPr/>
          <a:lstStyle>
            <a:lvl1pPr marL="12700" indent="0">
              <a:spcBef>
                <a:spcPts val="1000"/>
              </a:spcBef>
              <a:buNone/>
              <a:tabLst/>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None/>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803275" indent="-790575">
              <a:buNone/>
              <a:tabLst/>
              <a:defRPr sz="2800" b="0" i="0">
                <a:latin typeface="Calibri" panose="020F0502020204030204" pitchFamily="34" charset="0"/>
                <a:ea typeface="Calibri" panose="020F0502020204030204" pitchFamily="34" charset="0"/>
                <a:cs typeface="Calibri" panose="020F0502020204030204" pitchFamily="34" charset="0"/>
              </a:defRPr>
            </a:lvl3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8" name="Title"/>
          <p:cNvSpPr>
            <a:spLocks noGrp="1"/>
          </p:cNvSpPr>
          <p:nvPr>
            <p:ph sz="quarter" idx="16"/>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852393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16" name="Title"/>
          <p:cNvSpPr>
            <a:spLocks noGrp="1"/>
          </p:cNvSpPr>
          <p:nvPr>
            <p:ph sz="quarter" idx="17" hasCustomPrompt="1"/>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Language</a:t>
            </a:r>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Calibri" panose="020F0502020204030204" pitchFamily="34" charset="0"/>
                <a:ea typeface="Calibri" panose="020F050202020403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700609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12" name="Title"/>
          <p:cNvSpPr>
            <a:spLocks noGrp="1"/>
          </p:cNvSpPr>
          <p:nvPr>
            <p:ph sz="quarter" idx="16" hasCustomPrompt="1"/>
          </p:nvPr>
        </p:nvSpPr>
        <p:spPr>
          <a:xfrm>
            <a:off x="304800" y="838201"/>
            <a:ext cx="8534400" cy="10668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62271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7" name="Content"/>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8"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Tree>
    <p:extLst>
      <p:ext uri="{BB962C8B-B14F-4D97-AF65-F5344CB8AC3E}">
        <p14:creationId xmlns:p14="http://schemas.microsoft.com/office/powerpoint/2010/main" val="977103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253979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264760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13298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452937"/>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2" name="Title 1"/>
          <p:cNvSpPr>
            <a:spLocks noGrp="1"/>
          </p:cNvSpPr>
          <p:nvPr>
            <p:ph type="title" hasCustomPrompt="1"/>
          </p:nvPr>
        </p:nvSpPr>
        <p:spPr>
          <a:xfrm>
            <a:off x="304800" y="5350050"/>
            <a:ext cx="8534400" cy="309975"/>
          </a:xfrm>
          <a:prstGeom prst="rect">
            <a:avLst/>
          </a:prstGeom>
        </p:spPr>
        <p:txBody>
          <a:bodyPr/>
          <a:lstStyle>
            <a:lvl1pPr>
              <a:defRPr sz="2000" b="0">
                <a:latin typeface="Calibri" panose="020F0502020204030204" pitchFamily="34" charset="0"/>
                <a:cs typeface="Calibri" panose="020F0502020204030204" pitchFamily="34" charset="0"/>
              </a:defRPr>
            </a:lvl1pPr>
          </a:lstStyle>
          <a:p>
            <a:pPr lvl="0"/>
            <a:r>
              <a:rPr lang="en-US" sz="2000" dirty="0"/>
              <a:t>Figure Title</a:t>
            </a:r>
          </a:p>
        </p:txBody>
      </p:sp>
      <p:sp>
        <p:nvSpPr>
          <p:cNvPr id="8" name="Content Placeholder 7"/>
          <p:cNvSpPr>
            <a:spLocks noGrp="1"/>
          </p:cNvSpPr>
          <p:nvPr>
            <p:ph sz="quarter" idx="13" hasCustomPrompt="1"/>
          </p:nvPr>
        </p:nvSpPr>
        <p:spPr>
          <a:xfrm>
            <a:off x="304800" y="5780675"/>
            <a:ext cx="8534400" cy="467725"/>
          </a:xfrm>
          <a:prstGeom prst="rect">
            <a:avLst/>
          </a:prstGeom>
        </p:spPr>
        <p:txBody>
          <a:bodyPr/>
          <a:lstStyle>
            <a:lvl1pPr marL="0" indent="0">
              <a:buNone/>
              <a:defRPr sz="2000" b="0" i="0">
                <a:latin typeface="Calibri" panose="020F0502020204030204" pitchFamily="34" charset="0"/>
                <a:ea typeface="Calibri" panose="020F0502020204030204" pitchFamily="34" charset="0"/>
                <a:cs typeface="Calibri" panose="020F0502020204030204" pitchFamily="34"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26673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970462"/>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4" name="Title 3"/>
          <p:cNvSpPr>
            <a:spLocks noGrp="1"/>
          </p:cNvSpPr>
          <p:nvPr>
            <p:ph type="title" hasCustomPrompt="1"/>
          </p:nvPr>
        </p:nvSpPr>
        <p:spPr>
          <a:xfrm>
            <a:off x="304800" y="5920581"/>
            <a:ext cx="8534400" cy="435770"/>
          </a:xfrm>
          <a:prstGeom prst="rect">
            <a:avLst/>
          </a:prstGeom>
        </p:spPr>
        <p:txBody>
          <a:bodyPr/>
          <a:lstStyle>
            <a:lvl1pPr algn="ctr">
              <a:defRPr>
                <a:latin typeface="Calibri" panose="020F0502020204030204" pitchFamily="34" charset="0"/>
                <a:cs typeface="Calibri" panose="020F0502020204030204" pitchFamily="34" charset="0"/>
              </a:defRPr>
            </a:lvl1pPr>
          </a:lstStyle>
          <a:p>
            <a:r>
              <a:rPr lang="en-US" dirty="0"/>
              <a:t>Image Title</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p>
            <a:fld id="{67B19427-F580-D146-B60E-4CADEE75497F}" type="slidenum">
              <a:rPr lang="en-US" smtClean="0"/>
              <a:t>‹#›</a:t>
            </a:fld>
            <a:endParaRPr lang="en-US" dirty="0"/>
          </a:p>
        </p:txBody>
      </p:sp>
      <p:sp>
        <p:nvSpPr>
          <p:cNvPr id="3" name="Footer Placeholder 2"/>
          <p:cNvSpPr>
            <a:spLocks noGrp="1"/>
          </p:cNvSpPr>
          <p:nvPr>
            <p:ph type="ftr" sz="quarter" idx="11"/>
          </p:nvPr>
        </p:nvSpPr>
        <p:spPr/>
        <p:txBody>
          <a:bodyPr/>
          <a:lstStyle/>
          <a:p>
            <a:r>
              <a:rPr lang="en-US" dirty="0"/>
              <a:t>Copyright ©2019 John Wiley &amp; Son, Inc. </a:t>
            </a:r>
          </a:p>
        </p:txBody>
      </p:sp>
      <p:sp>
        <p:nvSpPr>
          <p:cNvPr id="2" name="Title 1"/>
          <p:cNvSpPr>
            <a:spLocks noGrp="1"/>
          </p:cNvSpPr>
          <p:nvPr>
            <p:ph type="title" hasCustomPrompt="1"/>
          </p:nvPr>
        </p:nvSpPr>
        <p:spPr>
          <a:xfrm>
            <a:off x="295274" y="777241"/>
            <a:ext cx="8543926"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8669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6" name="COBBL 2-col"/>
          <p:cNvSpPr>
            <a:spLocks noGrp="1"/>
          </p:cNvSpPr>
          <p:nvPr>
            <p:ph sz="quarter" idx="12" hasCustomPrompt="1"/>
          </p:nvPr>
        </p:nvSpPr>
        <p:spPr>
          <a:xfrm>
            <a:off x="304800" y="1752600"/>
            <a:ext cx="8534400" cy="441960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endParaRPr lang="en-US" dirty="0"/>
          </a:p>
          <a:p>
            <a:pPr lvl="0"/>
            <a:r>
              <a:rPr lang="en-US" dirty="0"/>
              <a:t>Outline Items Usually Have No Ending Punctuation</a:t>
            </a:r>
          </a:p>
          <a:p>
            <a:pPr lvl="0"/>
            <a:r>
              <a:rPr lang="en-US" dirty="0"/>
              <a:t>This is Another Heading</a:t>
            </a:r>
          </a:p>
          <a:p>
            <a:pPr lvl="0"/>
            <a:r>
              <a:rPr lang="en-US" dirty="0"/>
              <a:t>This is Another Heading</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Copyright ©2019 John 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Copyright ©2019 John 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5"/>
          </p:nvPr>
        </p:nvSpPr>
        <p:spPr/>
        <p:txBody>
          <a:bodyPr/>
          <a:lstStyle/>
          <a:p>
            <a:r>
              <a:rPr lang="en-US" dirty="0"/>
              <a:t>Copyright ©2019 John 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600" b="0" i="0" baseline="0">
                <a:latin typeface="Calibri" panose="020F0502020204030204" pitchFamily="34" charset="0"/>
                <a:ea typeface="Calibri" panose="020F0502020204030204" pitchFamily="34" charset="0"/>
                <a:cs typeface="Calibri" panose="020F0502020204030204" pitchFamily="34"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Copyright ©2019 John 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buClr>
                <a:schemeClr val="accent2"/>
              </a:buClr>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1143000" indent="-292608">
              <a:buClr>
                <a:schemeClr val="accent2"/>
              </a:buClr>
              <a:defRPr sz="2600" b="0" i="0" baseline="0">
                <a:latin typeface="Calibri" panose="020F0502020204030204" pitchFamily="34" charset="0"/>
                <a:ea typeface="Calibri" panose="020F0502020204030204" pitchFamily="34" charset="0"/>
                <a:cs typeface="Calibri" panose="020F0502020204030204" pitchFamily="34"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6.xml"/><Relationship Id="rId4"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 id="2147483980" r:id="rId12"/>
    <p:sldLayoutId id="21474839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40080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Copyright ©2018 John Wiley &amp; Son, Inc.</a:t>
            </a:r>
          </a:p>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81430-7FCB-BA4C-90CE-EB7ACCC9EC50}" type="slidenum">
              <a:rPr lang="en-US" smtClean="0"/>
              <a:t>‹#›</a:t>
            </a:fld>
            <a:endParaRPr lang="en-US" dirty="0"/>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400" y="381000"/>
            <a:ext cx="8839200" cy="1042431"/>
          </a:xfrm>
        </p:spPr>
        <p:txBody>
          <a:bodyPr anchor="ctr" anchorCtr="0"/>
          <a:lstStyle/>
          <a:p>
            <a:r>
              <a:rPr lang="en-US" dirty="0"/>
              <a:t>Financial Accounting</a:t>
            </a:r>
          </a:p>
        </p:txBody>
      </p:sp>
      <p:sp>
        <p:nvSpPr>
          <p:cNvPr id="3" name="Edition"/>
          <p:cNvSpPr>
            <a:spLocks noGrp="1"/>
          </p:cNvSpPr>
          <p:nvPr>
            <p:ph sz="quarter" idx="17"/>
          </p:nvPr>
        </p:nvSpPr>
        <p:spPr>
          <a:xfrm>
            <a:off x="152400" y="1553598"/>
            <a:ext cx="8839200" cy="503802"/>
          </a:xfrm>
        </p:spPr>
        <p:txBody>
          <a:bodyPr/>
          <a:lstStyle/>
          <a:p>
            <a:r>
              <a:rPr lang="en-US" dirty="0"/>
              <a:t>IFRS 4th Edition</a:t>
            </a:r>
          </a:p>
        </p:txBody>
      </p:sp>
      <p:sp>
        <p:nvSpPr>
          <p:cNvPr id="5" name="CN"/>
          <p:cNvSpPr>
            <a:spLocks noGrp="1"/>
          </p:cNvSpPr>
          <p:nvPr>
            <p:ph sz="quarter" idx="19"/>
          </p:nvPr>
        </p:nvSpPr>
        <p:spPr>
          <a:xfrm>
            <a:off x="152400" y="3810000"/>
            <a:ext cx="8839200" cy="533400"/>
          </a:xfrm>
        </p:spPr>
        <p:txBody>
          <a:bodyPr/>
          <a:lstStyle/>
          <a:p>
            <a:r>
              <a:rPr lang="en-US" b="1" dirty="0"/>
              <a:t>Chapter </a:t>
            </a:r>
            <a:r>
              <a:rPr lang="en-US" dirty="0"/>
              <a:t>1</a:t>
            </a:r>
            <a:endParaRPr lang="en-US" b="1" dirty="0"/>
          </a:p>
        </p:txBody>
      </p:sp>
      <p:sp>
        <p:nvSpPr>
          <p:cNvPr id="6" name="CT"/>
          <p:cNvSpPr>
            <a:spLocks noGrp="1"/>
          </p:cNvSpPr>
          <p:nvPr>
            <p:ph sz="quarter" idx="20"/>
          </p:nvPr>
        </p:nvSpPr>
        <p:spPr>
          <a:xfrm>
            <a:off x="554182" y="4615818"/>
            <a:ext cx="8035636" cy="1251285"/>
          </a:xfrm>
        </p:spPr>
        <p:txBody>
          <a:bodyPr/>
          <a:lstStyle/>
          <a:p>
            <a:pPr>
              <a:spcBef>
                <a:spcPts val="0"/>
              </a:spcBef>
            </a:pPr>
            <a:r>
              <a:rPr lang="en-US" sz="4800" dirty="0"/>
              <a:t>Accounting in Action</a:t>
            </a:r>
          </a:p>
        </p:txBody>
      </p:sp>
      <p:sp>
        <p:nvSpPr>
          <p:cNvPr id="12" name="Author"/>
          <p:cNvSpPr>
            <a:spLocks noGrp="1"/>
          </p:cNvSpPr>
          <p:nvPr>
            <p:ph sz="quarter" idx="4294967295"/>
          </p:nvPr>
        </p:nvSpPr>
        <p:spPr>
          <a:xfrm>
            <a:off x="152400" y="2211324"/>
            <a:ext cx="8839200" cy="531876"/>
          </a:xfrm>
          <a:prstGeom prst="rect">
            <a:avLst/>
          </a:prstGeom>
        </p:spPr>
        <p:txBody>
          <a:bodyPr/>
          <a:lstStyle/>
          <a:p>
            <a:pPr marL="0" indent="0" algn="ctr">
              <a:buNone/>
            </a:pPr>
            <a:r>
              <a:rPr lang="en-US" dirty="0">
                <a:solidFill>
                  <a:schemeClr val="accent2"/>
                </a:solidFill>
                <a:latin typeface="Calibri" panose="020F0502020204030204" pitchFamily="34" charset="0"/>
                <a:ea typeface="STIX" charset="0"/>
                <a:cs typeface="STIX" charset="0"/>
              </a:rPr>
              <a:t>Weygandt </a:t>
            </a:r>
            <a:r>
              <a:rPr lang="en-US" dirty="0">
                <a:solidFill>
                  <a:srgbClr val="990000"/>
                </a:solidFill>
                <a:ea typeface="STIX" charset="0"/>
                <a:cs typeface="STIX" charset="0"/>
              </a:rPr>
              <a:t>● </a:t>
            </a:r>
            <a:r>
              <a:rPr lang="en-US" dirty="0">
                <a:solidFill>
                  <a:schemeClr val="accent2"/>
                </a:solidFill>
                <a:latin typeface="Calibri" panose="020F0502020204030204" pitchFamily="34" charset="0"/>
                <a:ea typeface="STIX" charset="0"/>
                <a:cs typeface="STIX" charset="0"/>
              </a:rPr>
              <a:t>Kimmel </a:t>
            </a:r>
            <a:r>
              <a:rPr lang="en-US" dirty="0">
                <a:solidFill>
                  <a:srgbClr val="990000"/>
                </a:solidFill>
                <a:ea typeface="STIX" charset="0"/>
                <a:cs typeface="STIX" charset="0"/>
              </a:rPr>
              <a:t>● Kieso</a:t>
            </a:r>
          </a:p>
        </p:txBody>
      </p:sp>
    </p:spTree>
    <p:extLst>
      <p:ext uri="{BB962C8B-B14F-4D97-AF65-F5344CB8AC3E}">
        <p14:creationId xmlns:p14="http://schemas.microsoft.com/office/powerpoint/2010/main" val="91532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1255728"/>
          </a:xfrm>
          <a:prstGeom prst="rect">
            <a:avLst/>
          </a:prstGeom>
        </p:spPr>
        <p:txBody>
          <a:bodyPr wrap="square">
            <a:spAutoFit/>
          </a:bodyPr>
          <a:lstStyle/>
          <a:p>
            <a:pPr>
              <a:buClr>
                <a:schemeClr val="accent2"/>
              </a:buClr>
            </a:pPr>
            <a:r>
              <a:rPr lang="en-US" sz="4000" b="1" dirty="0">
                <a:solidFill>
                  <a:schemeClr val="accent1"/>
                </a:solidFill>
                <a:latin typeface="Calibri" panose="020F0502020204030204" pitchFamily="34" charset="0"/>
                <a:cs typeface="Calibri" panose="020F0502020204030204" pitchFamily="34" charset="0"/>
              </a:rPr>
              <a:t>DO IT! Basic Concepts</a:t>
            </a:r>
            <a:br>
              <a:rPr lang="en-US" sz="1200" b="1" dirty="0">
                <a:solidFill>
                  <a:schemeClr val="accent1"/>
                </a:solidFill>
                <a:latin typeface="Calibri" panose="020F0502020204030204" pitchFamily="34" charset="0"/>
                <a:cs typeface="Calibri" panose="020F0502020204030204" pitchFamily="34" charset="0"/>
              </a:rPr>
            </a:b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4" name="TextBox 3">
            <a:extLst>
              <a:ext uri="{FF2B5EF4-FFF2-40B4-BE49-F238E27FC236}">
                <a16:creationId xmlns:a16="http://schemas.microsoft.com/office/drawing/2014/main" id="{2528635B-49E7-1149-BC89-121D4142C388}"/>
              </a:ext>
            </a:extLst>
          </p:cNvPr>
          <p:cNvSpPr txBox="1"/>
          <p:nvPr/>
        </p:nvSpPr>
        <p:spPr>
          <a:xfrm>
            <a:off x="171753" y="2209800"/>
            <a:ext cx="8210247" cy="2585323"/>
          </a:xfrm>
          <a:prstGeom prst="rect">
            <a:avLst/>
          </a:prstGeom>
          <a:noFill/>
        </p:spPr>
        <p:txBody>
          <a:bodyPr wrap="square" rtlCol="0">
            <a:spAutoFit/>
          </a:bodyPr>
          <a:lstStyle/>
          <a:p>
            <a:pPr marL="342900" indent="-342900">
              <a:buAutoNum type="arabicPeriod"/>
            </a:pPr>
            <a:r>
              <a:rPr lang="en-US" b="1" dirty="0">
                <a:latin typeface="Times New Roman" panose="02020603050405020304" pitchFamily="18" charset="0"/>
                <a:cs typeface="Times New Roman" panose="02020603050405020304" pitchFamily="18" charset="0"/>
              </a:rPr>
              <a:t>True. </a:t>
            </a:r>
          </a:p>
          <a:p>
            <a:pPr marL="342900" indent="-342900">
              <a:buAutoNum type="arabicPeriod"/>
            </a:pPr>
            <a:r>
              <a:rPr lang="en-US" b="1" dirty="0">
                <a:latin typeface="Times New Roman" panose="02020603050405020304" pitchFamily="18" charset="0"/>
                <a:cs typeface="Times New Roman" panose="02020603050405020304" pitchFamily="18" charset="0"/>
              </a:rPr>
              <a:t>False.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Bookkeeping involves only the recording step. </a:t>
            </a:r>
          </a:p>
          <a:p>
            <a:pPr marL="342900" indent="-342900">
              <a:buAutoNum type="arabicPeriod"/>
            </a:pPr>
            <a:r>
              <a:rPr lang="en-US" b="1" dirty="0">
                <a:latin typeface="Times New Roman" panose="02020603050405020304" pitchFamily="18" charset="0"/>
                <a:cs typeface="Times New Roman" panose="02020603050405020304" pitchFamily="18" charset="0"/>
              </a:rPr>
              <a:t>False.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Accountants analyze and interpret information in reports as part of the communication step. </a:t>
            </a:r>
          </a:p>
          <a:p>
            <a:pPr marL="342900" indent="-342900">
              <a:buAutoNum type="arabicPeriod"/>
            </a:pPr>
            <a:r>
              <a:rPr lang="en-US" b="1" dirty="0">
                <a:latin typeface="Times New Roman" panose="02020603050405020304" pitchFamily="18" charset="0"/>
                <a:cs typeface="Times New Roman" panose="02020603050405020304" pitchFamily="18" charset="0"/>
              </a:rPr>
              <a:t>False.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two most common types of external users are investors and creditors. </a:t>
            </a:r>
          </a:p>
          <a:p>
            <a:pPr marL="342900" indent="-342900">
              <a:buAutoNum type="arabicPeriod"/>
            </a:pPr>
            <a:r>
              <a:rPr lang="en-US" b="1" dirty="0">
                <a:latin typeface="Times New Roman" panose="02020603050405020304" pitchFamily="18" charset="0"/>
                <a:cs typeface="Times New Roman" panose="02020603050405020304" pitchFamily="18" charset="0"/>
              </a:rPr>
              <a:t>True</a:t>
            </a:r>
            <a:r>
              <a:rPr lang="en-US" sz="1400" b="1" dirty="0">
                <a:latin typeface="Times New Roman" panose="02020603050405020304" pitchFamily="18" charset="0"/>
                <a:cs typeface="Times New Roman" panose="02020603050405020304" pitchFamily="18" charset="0"/>
              </a:rPr>
              <a:t>.</a:t>
            </a:r>
            <a:endParaRPr lang="en-US" b="1" dirty="0"/>
          </a:p>
        </p:txBody>
      </p:sp>
    </p:spTree>
    <p:extLst>
      <p:ext uri="{BB962C8B-B14F-4D97-AF65-F5344CB8AC3E}">
        <p14:creationId xmlns:p14="http://schemas.microsoft.com/office/powerpoint/2010/main" val="69076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2</a:t>
            </a:r>
            <a:br>
              <a:rPr lang="en-IN" b="1" dirty="0">
                <a:solidFill>
                  <a:srgbClr val="931B21"/>
                </a:solidFill>
              </a:rPr>
            </a:br>
            <a:r>
              <a:rPr lang="en-US" b="1" dirty="0">
                <a:solidFill>
                  <a:schemeClr val="accent1"/>
                </a:solidFill>
              </a:rPr>
              <a:t>Explain the building blocks of accounting: ethics, principles, and assumptions. </a:t>
            </a:r>
            <a:br>
              <a:rPr lang="en-US" dirty="0"/>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11</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Tree>
    <p:extLst>
      <p:ext uri="{BB962C8B-B14F-4D97-AF65-F5344CB8AC3E}">
        <p14:creationId xmlns:p14="http://schemas.microsoft.com/office/powerpoint/2010/main" val="379849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Ethics in Financial Reporting </a:t>
            </a:r>
            <a:endParaRPr lang="en-US" dirty="0">
              <a:solidFill>
                <a:schemeClr val="accent2"/>
              </a:solidFill>
            </a:endParaRPr>
          </a:p>
          <a:p>
            <a:pPr marL="0" indent="0">
              <a:buNone/>
            </a:pPr>
            <a:endParaRPr lang="en-US" sz="2000" dirty="0"/>
          </a:p>
          <a:p>
            <a:pPr marL="0" indent="0">
              <a:buNone/>
            </a:pPr>
            <a:r>
              <a:rPr lang="en-US" sz="2400" dirty="0"/>
              <a:t> </a:t>
            </a:r>
          </a:p>
          <a:p>
            <a:pPr marL="0" indent="0">
              <a:buNone/>
            </a:pPr>
            <a:endParaRPr lang="en-US" sz="2400" dirty="0"/>
          </a:p>
          <a:p>
            <a:pPr marL="228600" lvl="2" indent="0">
              <a:lnSpc>
                <a:spcPct val="100000"/>
              </a:lnSpc>
              <a:spcBef>
                <a:spcPts val="1200"/>
              </a:spcBef>
              <a:buClr>
                <a:srgbClr val="990000"/>
              </a:buClr>
              <a:buSzPct val="100000"/>
              <a:buNone/>
            </a:pPr>
            <a:endParaRPr lang="en-US" sz="2400" b="1" dirty="0">
              <a:solidFill>
                <a:schemeClr val="accent2"/>
              </a:solidFill>
            </a:endParaRP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pic>
        <p:nvPicPr>
          <p:cNvPr id="11" name="Picture 10">
            <a:extLst>
              <a:ext uri="{FF2B5EF4-FFF2-40B4-BE49-F238E27FC236}">
                <a16:creationId xmlns:a16="http://schemas.microsoft.com/office/drawing/2014/main" id="{20C6F027-3B01-BF4D-97CF-256A7D752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368532"/>
            <a:ext cx="8248848" cy="2445129"/>
          </a:xfrm>
          <a:prstGeom prst="rect">
            <a:avLst/>
          </a:prstGeom>
        </p:spPr>
      </p:pic>
      <p:pic>
        <p:nvPicPr>
          <p:cNvPr id="14" name="Picture 13">
            <a:extLst>
              <a:ext uri="{FF2B5EF4-FFF2-40B4-BE49-F238E27FC236}">
                <a16:creationId xmlns:a16="http://schemas.microsoft.com/office/drawing/2014/main" id="{9D6A4EDB-40CF-B643-9252-5B6E809E38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768" y="4853130"/>
            <a:ext cx="2598803" cy="204273"/>
          </a:xfrm>
          <a:prstGeom prst="rect">
            <a:avLst/>
          </a:prstGeom>
        </p:spPr>
      </p:pic>
    </p:spTree>
    <p:extLst>
      <p:ext uri="{BB962C8B-B14F-4D97-AF65-F5344CB8AC3E}">
        <p14:creationId xmlns:p14="http://schemas.microsoft.com/office/powerpoint/2010/main" val="376168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Accounting Standards </a:t>
            </a:r>
          </a:p>
          <a:p>
            <a:pPr marL="0" indent="0">
              <a:buNone/>
            </a:pPr>
            <a:r>
              <a:rPr lang="en-US" sz="2400" dirty="0">
                <a:solidFill>
                  <a:schemeClr val="accent2">
                    <a:lumMod val="60000"/>
                    <a:lumOff val="40000"/>
                  </a:schemeClr>
                </a:solidFill>
              </a:rPr>
              <a:t>Ensure high-quality financial reporting.</a:t>
            </a:r>
          </a:p>
          <a:p>
            <a:pPr marL="0" indent="0">
              <a:buNone/>
            </a:pPr>
            <a:endParaRPr lang="en-US" sz="1200" dirty="0"/>
          </a:p>
          <a:p>
            <a:pPr marL="0" indent="0">
              <a:buNone/>
            </a:pPr>
            <a:r>
              <a:rPr lang="en-US" sz="2400" dirty="0"/>
              <a:t>Primary accounting standard-setting bodies:</a:t>
            </a:r>
          </a:p>
          <a:p>
            <a:pPr marL="0" indent="0">
              <a:buNone/>
            </a:pPr>
            <a:r>
              <a:rPr lang="en-US" sz="2400" b="1" dirty="0">
                <a:solidFill>
                  <a:schemeClr val="accent1"/>
                </a:solidFill>
              </a:rPr>
              <a:t>International Accounting Standards Board (IASB) </a:t>
            </a:r>
            <a:endParaRPr lang="en-US" sz="2400" dirty="0">
              <a:solidFill>
                <a:schemeClr val="accent1"/>
              </a:solidFill>
            </a:endParaRPr>
          </a:p>
          <a:p>
            <a:pPr>
              <a:spcBef>
                <a:spcPts val="0"/>
              </a:spcBef>
            </a:pPr>
            <a:r>
              <a:rPr lang="en-US" sz="2000" dirty="0"/>
              <a:t>Determines </a:t>
            </a:r>
            <a:r>
              <a:rPr lang="en-US" sz="2000" b="1" dirty="0">
                <a:solidFill>
                  <a:schemeClr val="accent1"/>
                </a:solidFill>
              </a:rPr>
              <a:t>International Financial Reporting Standards (IFRS) </a:t>
            </a:r>
          </a:p>
          <a:p>
            <a:pPr>
              <a:spcBef>
                <a:spcPts val="0"/>
              </a:spcBef>
            </a:pPr>
            <a:r>
              <a:rPr lang="en-US" sz="2000" dirty="0"/>
              <a:t>Used in 130 countries</a:t>
            </a:r>
          </a:p>
          <a:p>
            <a:pPr marL="0" indent="0">
              <a:buNone/>
            </a:pPr>
            <a:r>
              <a:rPr lang="en-US" sz="2400" b="1" dirty="0">
                <a:solidFill>
                  <a:schemeClr val="accent1"/>
                </a:solidFill>
              </a:rPr>
              <a:t>Financial Accounting Standards Board (FASB) </a:t>
            </a:r>
            <a:endParaRPr lang="en-US" sz="2400" dirty="0">
              <a:solidFill>
                <a:schemeClr val="accent1"/>
              </a:solidFill>
            </a:endParaRPr>
          </a:p>
          <a:p>
            <a:pPr>
              <a:spcBef>
                <a:spcPts val="0"/>
              </a:spcBef>
            </a:pPr>
            <a:r>
              <a:rPr lang="en-US" sz="2000" dirty="0"/>
              <a:t>Determines </a:t>
            </a:r>
            <a:r>
              <a:rPr lang="en-US" sz="2000" dirty="0">
                <a:solidFill>
                  <a:schemeClr val="accent1"/>
                </a:solidFill>
              </a:rPr>
              <a:t>generally accepted accounting principles (GAAP) </a:t>
            </a:r>
          </a:p>
          <a:p>
            <a:pPr>
              <a:spcBef>
                <a:spcPts val="0"/>
              </a:spcBef>
            </a:pPr>
            <a:r>
              <a:rPr lang="en-US" sz="2000" dirty="0"/>
              <a:t>Used by most companies in the U.S.</a:t>
            </a:r>
          </a:p>
          <a:p>
            <a:pPr marL="0" indent="0">
              <a:buNone/>
            </a:pPr>
            <a:r>
              <a:rPr lang="en-US" sz="2400" dirty="0"/>
              <a:t> </a:t>
            </a:r>
          </a:p>
          <a:p>
            <a:pPr marL="0" indent="0">
              <a:buNone/>
            </a:pPr>
            <a:endParaRPr lang="en-US" sz="2400" dirty="0"/>
          </a:p>
          <a:p>
            <a:pPr marL="228600" lvl="2" indent="0">
              <a:lnSpc>
                <a:spcPct val="100000"/>
              </a:lnSpc>
              <a:spcBef>
                <a:spcPts val="1200"/>
              </a:spcBef>
              <a:buClr>
                <a:srgbClr val="990000"/>
              </a:buClr>
              <a:buSzPct val="100000"/>
              <a:buNone/>
            </a:pPr>
            <a:endParaRPr lang="en-US" sz="2400" b="1" dirty="0">
              <a:solidFill>
                <a:schemeClr val="accent2"/>
              </a:solidFill>
            </a:endParaRP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249402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Measurement Principles</a:t>
            </a:r>
            <a:endParaRPr lang="en-US" sz="1400" dirty="0">
              <a:solidFill>
                <a:schemeClr val="accent2"/>
              </a:solidFill>
            </a:endParaRPr>
          </a:p>
          <a:p>
            <a:pPr marL="0" indent="0">
              <a:buNone/>
            </a:pPr>
            <a:r>
              <a:rPr lang="en-US" sz="2000" dirty="0"/>
              <a:t>IFRS generally uses one of two measurement principles, the </a:t>
            </a:r>
            <a:r>
              <a:rPr lang="en-US" sz="2000" b="1" dirty="0">
                <a:solidFill>
                  <a:schemeClr val="accent1"/>
                </a:solidFill>
              </a:rPr>
              <a:t>historical cost </a:t>
            </a:r>
            <a:r>
              <a:rPr lang="en-US" sz="2000" dirty="0"/>
              <a:t>principle</a:t>
            </a:r>
            <a:r>
              <a:rPr lang="en-US" sz="2000" b="1" dirty="0">
                <a:solidFill>
                  <a:schemeClr val="accent1"/>
                </a:solidFill>
              </a:rPr>
              <a:t> </a:t>
            </a:r>
            <a:r>
              <a:rPr lang="en-US" sz="2000" dirty="0"/>
              <a:t>or the </a:t>
            </a:r>
            <a:r>
              <a:rPr lang="en-US" sz="2000" b="1" dirty="0">
                <a:solidFill>
                  <a:schemeClr val="accent1"/>
                </a:solidFill>
              </a:rPr>
              <a:t>fair value </a:t>
            </a:r>
            <a:r>
              <a:rPr lang="en-US" sz="2000" dirty="0"/>
              <a:t>principle. </a:t>
            </a:r>
          </a:p>
          <a:p>
            <a:pPr marL="0" indent="0">
              <a:buNone/>
            </a:pPr>
            <a:endParaRPr lang="en-US" sz="1200" b="1" dirty="0">
              <a:solidFill>
                <a:schemeClr val="accent1"/>
              </a:solidFill>
            </a:endParaRPr>
          </a:p>
          <a:p>
            <a:pPr marL="0" indent="0">
              <a:buNone/>
            </a:pPr>
            <a:r>
              <a:rPr lang="en-US" sz="2400" b="1" dirty="0">
                <a:solidFill>
                  <a:schemeClr val="accent1"/>
                </a:solidFill>
              </a:rPr>
              <a:t>Historical cost principle </a:t>
            </a:r>
            <a:r>
              <a:rPr lang="ko-KR" altLang="en-US" sz="2400" b="1" dirty="0">
                <a:solidFill>
                  <a:schemeClr val="accent1"/>
                </a:solidFill>
              </a:rPr>
              <a:t>역사적원가원칙 </a:t>
            </a:r>
            <a:r>
              <a:rPr lang="en-US" sz="2400" dirty="0"/>
              <a:t>(or cost principle): dictates that companies record assets at their cost. This is true not only at the time the asset is purchased, but also over the time the asset is held. </a:t>
            </a:r>
          </a:p>
          <a:p>
            <a:pPr marL="0" indent="0">
              <a:buNone/>
            </a:pPr>
            <a:endParaRPr lang="en-US" sz="1200" b="1" dirty="0">
              <a:solidFill>
                <a:schemeClr val="accent1"/>
              </a:solidFill>
            </a:endParaRPr>
          </a:p>
          <a:p>
            <a:pPr marL="0" indent="0">
              <a:buNone/>
            </a:pPr>
            <a:r>
              <a:rPr lang="en-US" sz="2400" b="1" dirty="0">
                <a:solidFill>
                  <a:schemeClr val="accent1"/>
                </a:solidFill>
              </a:rPr>
              <a:t>Fair value principle </a:t>
            </a:r>
            <a:r>
              <a:rPr lang="ko-KR" altLang="en-US" sz="2400" b="1" dirty="0">
                <a:solidFill>
                  <a:schemeClr val="accent1"/>
                </a:solidFill>
              </a:rPr>
              <a:t>공정시장가치원칙</a:t>
            </a:r>
            <a:r>
              <a:rPr lang="en-US" sz="2400" b="1" dirty="0">
                <a:solidFill>
                  <a:schemeClr val="accent1"/>
                </a:solidFill>
              </a:rPr>
              <a:t>: </a:t>
            </a:r>
            <a:r>
              <a:rPr lang="en-US" sz="2400" dirty="0"/>
              <a:t>states that assets and liabilities should be reported at fair value (the price received to sell an asset or settle a liability). </a:t>
            </a:r>
          </a:p>
          <a:p>
            <a:pPr marL="0" indent="0">
              <a:buNone/>
            </a:pPr>
            <a:endParaRPr lang="en-US" sz="2400" b="1" dirty="0">
              <a:solidFill>
                <a:schemeClr val="accent1"/>
              </a:solidFill>
            </a:endParaRPr>
          </a:p>
          <a:p>
            <a:pPr marL="228600" lvl="2" indent="0">
              <a:lnSpc>
                <a:spcPct val="100000"/>
              </a:lnSpc>
              <a:spcBef>
                <a:spcPts val="1200"/>
              </a:spcBef>
              <a:buClr>
                <a:srgbClr val="990000"/>
              </a:buClr>
              <a:buSzPct val="100000"/>
              <a:buNone/>
            </a:pPr>
            <a:endParaRPr lang="en-US" sz="2400" b="1" dirty="0">
              <a:solidFill>
                <a:schemeClr val="accent2"/>
              </a:solidFill>
            </a:endParaRP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131699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Selecting Measurement Principles </a:t>
            </a:r>
          </a:p>
          <a:p>
            <a:pPr marL="0" indent="0">
              <a:buNone/>
            </a:pPr>
            <a:r>
              <a:rPr lang="en-US" sz="2000" dirty="0"/>
              <a:t>Selection of which principle to follow generally relates to trade-offs between relevance and faithful representation. </a:t>
            </a:r>
          </a:p>
          <a:p>
            <a:pPr marL="0" indent="0">
              <a:buNone/>
            </a:pPr>
            <a:endParaRPr lang="en-US" sz="1200" dirty="0"/>
          </a:p>
          <a:p>
            <a:pPr marL="0" indent="0">
              <a:buNone/>
            </a:pPr>
            <a:r>
              <a:rPr lang="en-US" sz="2400" b="1" dirty="0">
                <a:solidFill>
                  <a:schemeClr val="accent1"/>
                </a:solidFill>
              </a:rPr>
              <a:t>Relevance</a:t>
            </a:r>
            <a:r>
              <a:rPr lang="en-US" sz="2400" b="1" dirty="0"/>
              <a:t> </a:t>
            </a:r>
            <a:r>
              <a:rPr lang="ko-KR" altLang="en-US" sz="2400" b="1" dirty="0"/>
              <a:t>적절성 </a:t>
            </a:r>
            <a:r>
              <a:rPr lang="en-US" sz="2400" dirty="0"/>
              <a:t>means that financial information is capable of making a difference in a decision. </a:t>
            </a:r>
          </a:p>
          <a:p>
            <a:pPr marL="0" indent="0">
              <a:buNone/>
            </a:pPr>
            <a:r>
              <a:rPr lang="en-US" sz="2400" b="1" dirty="0">
                <a:solidFill>
                  <a:schemeClr val="accent1"/>
                </a:solidFill>
              </a:rPr>
              <a:t>Faithful representation </a:t>
            </a:r>
            <a:r>
              <a:rPr lang="ko-KR" altLang="en-US" sz="2400" b="1" dirty="0">
                <a:solidFill>
                  <a:schemeClr val="accent1"/>
                </a:solidFill>
              </a:rPr>
              <a:t>신뢰성</a:t>
            </a:r>
            <a:r>
              <a:rPr lang="en-US" sz="2400" b="1" dirty="0">
                <a:solidFill>
                  <a:schemeClr val="accent1"/>
                </a:solidFill>
              </a:rPr>
              <a:t> </a:t>
            </a:r>
            <a:r>
              <a:rPr lang="en-US" sz="2400" dirty="0"/>
              <a:t>means that the numbers and descriptions match what really existed or happened—they are factual. </a:t>
            </a:r>
          </a:p>
          <a:p>
            <a:pPr marL="0" indent="0">
              <a:buNone/>
            </a:pPr>
            <a:endParaRPr lang="en-US" sz="2400" dirty="0"/>
          </a:p>
          <a:p>
            <a:pPr marL="228600" lvl="2" indent="0">
              <a:lnSpc>
                <a:spcPct val="100000"/>
              </a:lnSpc>
              <a:spcBef>
                <a:spcPts val="1200"/>
              </a:spcBef>
              <a:buClr>
                <a:srgbClr val="990000"/>
              </a:buClr>
              <a:buSzPct val="100000"/>
              <a:buNone/>
            </a:pPr>
            <a:endParaRPr lang="en-US" sz="2400" b="1" dirty="0">
              <a:solidFill>
                <a:schemeClr val="accent2"/>
              </a:solidFill>
            </a:endParaRP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295797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The Building Blocks of Accounting </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16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solidFill>
                  <a:schemeClr val="accent2"/>
                </a:solidFill>
              </a:rPr>
              <a:t>Assumptions </a:t>
            </a:r>
            <a:endParaRPr lang="en-US" dirty="0">
              <a:solidFill>
                <a:schemeClr val="accent2"/>
              </a:solidFill>
            </a:endParaRPr>
          </a:p>
          <a:p>
            <a:pPr marL="0" indent="0">
              <a:buNone/>
            </a:pPr>
            <a:r>
              <a:rPr lang="en-US" sz="2000" dirty="0"/>
              <a:t>Assumptions provide a foundation for the accounting process. Two main assumptions are the </a:t>
            </a:r>
            <a:r>
              <a:rPr lang="en-US" sz="2000" b="1" dirty="0">
                <a:solidFill>
                  <a:schemeClr val="accent1"/>
                </a:solidFill>
              </a:rPr>
              <a:t>monetary unit assumption </a:t>
            </a:r>
            <a:r>
              <a:rPr lang="en-US" sz="2000" dirty="0"/>
              <a:t>and the </a:t>
            </a:r>
            <a:r>
              <a:rPr lang="en-US" sz="2000" b="1" dirty="0">
                <a:solidFill>
                  <a:schemeClr val="accent1"/>
                </a:solidFill>
              </a:rPr>
              <a:t>economic entity assumption</a:t>
            </a:r>
            <a:r>
              <a:rPr lang="en-US" sz="2000" dirty="0">
                <a:solidFill>
                  <a:schemeClr val="accent1"/>
                </a:solidFill>
              </a:rPr>
              <a:t>. </a:t>
            </a:r>
          </a:p>
          <a:p>
            <a:pPr marL="0" indent="0">
              <a:buNone/>
            </a:pPr>
            <a:endParaRPr lang="en-US" sz="1200" b="1" dirty="0">
              <a:solidFill>
                <a:schemeClr val="accent1"/>
              </a:solidFill>
            </a:endParaRPr>
          </a:p>
          <a:p>
            <a:pPr marL="0" indent="0">
              <a:buNone/>
            </a:pPr>
            <a:r>
              <a:rPr lang="en-US" sz="2400" b="1" dirty="0">
                <a:solidFill>
                  <a:schemeClr val="accent1"/>
                </a:solidFill>
              </a:rPr>
              <a:t>Monetary unit assumption </a:t>
            </a:r>
            <a:r>
              <a:rPr lang="ko-KR" altLang="en-US" sz="2400" b="1" dirty="0">
                <a:solidFill>
                  <a:schemeClr val="accent1"/>
                </a:solidFill>
              </a:rPr>
              <a:t>화폐단위의 가정</a:t>
            </a:r>
            <a:r>
              <a:rPr lang="en-US" sz="2400" b="1" dirty="0">
                <a:solidFill>
                  <a:schemeClr val="accent1"/>
                </a:solidFill>
              </a:rPr>
              <a:t>: </a:t>
            </a:r>
            <a:r>
              <a:rPr lang="en-US" sz="2400" dirty="0"/>
              <a:t>requires that companies include in the accounting records only transaction data that can be expressed in money terms. </a:t>
            </a:r>
          </a:p>
          <a:p>
            <a:pPr marL="0" indent="0">
              <a:buNone/>
            </a:pPr>
            <a:r>
              <a:rPr lang="en-US" sz="2400" b="1" dirty="0">
                <a:solidFill>
                  <a:schemeClr val="accent1"/>
                </a:solidFill>
              </a:rPr>
              <a:t>Economic Entity Assumption </a:t>
            </a:r>
            <a:r>
              <a:rPr lang="ko-KR" altLang="en-US" sz="2400" b="1" dirty="0">
                <a:solidFill>
                  <a:schemeClr val="accent1"/>
                </a:solidFill>
              </a:rPr>
              <a:t>경제적실체의 가정</a:t>
            </a:r>
            <a:r>
              <a:rPr lang="en-US" sz="2400" b="1" dirty="0">
                <a:solidFill>
                  <a:schemeClr val="accent1"/>
                </a:solidFill>
              </a:rPr>
              <a:t>: </a:t>
            </a:r>
            <a:r>
              <a:rPr lang="en-US" sz="2400" dirty="0"/>
              <a:t>requires that the activities of the entity be kept separate and distinct from the activities of its owner and all other economic entities.  Typical entity forms are proprietorship, partnership, corporation.</a:t>
            </a:r>
          </a:p>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4149469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6351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Building Blocks of Accounting</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9" name="Rectangle 8">
            <a:extLst>
              <a:ext uri="{FF2B5EF4-FFF2-40B4-BE49-F238E27FC236}">
                <a16:creationId xmlns:a16="http://schemas.microsoft.com/office/drawing/2014/main" id="{52C0F03F-1EE8-174D-847C-3A975D2A7693}"/>
              </a:ext>
            </a:extLst>
          </p:cNvPr>
          <p:cNvSpPr/>
          <p:nvPr/>
        </p:nvSpPr>
        <p:spPr>
          <a:xfrm>
            <a:off x="228600" y="4434816"/>
            <a:ext cx="8157453" cy="1384995"/>
          </a:xfrm>
          <a:prstGeom prst="rect">
            <a:avLst/>
          </a:prstGeom>
        </p:spPr>
        <p:txBody>
          <a:bodyPr wrap="square">
            <a:spAutoFit/>
          </a:bodyPr>
          <a:lstStyle/>
          <a:p>
            <a:endParaRPr lang="en-US" sz="2000" b="1" dirty="0">
              <a:solidFill>
                <a:srgbClr val="B20000"/>
              </a:solidFill>
              <a:latin typeface="Calibri" panose="020F0502020204030204" pitchFamily="34" charset="0"/>
              <a:cs typeface="Calibri" panose="020F0502020204030204" pitchFamily="34" charset="0"/>
            </a:endParaRPr>
          </a:p>
          <a:p>
            <a:r>
              <a:rPr lang="en-US" sz="2400" b="1" dirty="0">
                <a:solidFill>
                  <a:schemeClr val="accent2"/>
                </a:solidFill>
                <a:latin typeface="Calibri" panose="020F0502020204030204" pitchFamily="34" charset="0"/>
                <a:cs typeface="Calibri" panose="020F0502020204030204" pitchFamily="34" charset="0"/>
              </a:rPr>
              <a:t>ACTION PLAN </a:t>
            </a:r>
          </a:p>
          <a:p>
            <a:pPr marL="342900" indent="-342900">
              <a:buClr>
                <a:schemeClr val="accent2"/>
              </a:buClr>
              <a:buFont typeface="Arial" panose="020B0604020202020204" pitchFamily="34" charset="0"/>
              <a:buChar char="•"/>
            </a:pPr>
            <a:r>
              <a:rPr lang="en-US" sz="2000" dirty="0"/>
              <a:t>Review the discussion of ethics and financial reporting standards. </a:t>
            </a:r>
            <a:endParaRPr lang="en-US" sz="2800" dirty="0"/>
          </a:p>
          <a:p>
            <a:pPr marL="342900" indent="-342900">
              <a:buClr>
                <a:schemeClr val="accent2"/>
              </a:buClr>
              <a:buFont typeface="Arial" panose="020B0604020202020204" pitchFamily="34" charset="0"/>
              <a:buChar char="•"/>
            </a:pPr>
            <a:r>
              <a:rPr lang="en-US" sz="2000" dirty="0"/>
              <a:t>Develop an understanding of the key terms used. </a:t>
            </a:r>
            <a:endParaRPr lang="en-US" sz="2800" dirty="0"/>
          </a:p>
        </p:txBody>
      </p:sp>
      <p:pic>
        <p:nvPicPr>
          <p:cNvPr id="4" name="Picture 3">
            <a:extLst>
              <a:ext uri="{FF2B5EF4-FFF2-40B4-BE49-F238E27FC236}">
                <a16:creationId xmlns:a16="http://schemas.microsoft.com/office/drawing/2014/main" id="{A9482FEC-7D82-744F-B7DF-0F44FC682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84696"/>
            <a:ext cx="7010400" cy="3398007"/>
          </a:xfrm>
          <a:prstGeom prst="rect">
            <a:avLst/>
          </a:prstGeom>
        </p:spPr>
      </p:pic>
    </p:spTree>
    <p:extLst>
      <p:ext uri="{BB962C8B-B14F-4D97-AF65-F5344CB8AC3E}">
        <p14:creationId xmlns:p14="http://schemas.microsoft.com/office/powerpoint/2010/main" val="2577727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1255728"/>
          </a:xfrm>
          <a:prstGeom prst="rect">
            <a:avLst/>
          </a:prstGeom>
        </p:spPr>
        <p:txBody>
          <a:bodyPr wrap="square">
            <a:spAutoFit/>
          </a:bodyPr>
          <a:lstStyle/>
          <a:p>
            <a:pPr>
              <a:buClr>
                <a:schemeClr val="accent2"/>
              </a:buClr>
            </a:pPr>
            <a:r>
              <a:rPr lang="en-US" sz="4000" b="1" dirty="0">
                <a:solidFill>
                  <a:schemeClr val="accent1"/>
                </a:solidFill>
                <a:latin typeface="Calibri" panose="020F0502020204030204" pitchFamily="34" charset="0"/>
                <a:cs typeface="Calibri" panose="020F0502020204030204" pitchFamily="34" charset="0"/>
              </a:rPr>
              <a:t>DO IT! Building Blocks of Accounting</a:t>
            </a:r>
            <a:br>
              <a:rPr lang="en-US" sz="1200" b="1" dirty="0">
                <a:solidFill>
                  <a:schemeClr val="accent1"/>
                </a:solidFill>
                <a:latin typeface="Calibri" panose="020F0502020204030204" pitchFamily="34" charset="0"/>
                <a:cs typeface="Calibri" panose="020F0502020204030204" pitchFamily="34" charset="0"/>
              </a:rPr>
            </a:b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4" name="TextBox 3">
            <a:extLst>
              <a:ext uri="{FF2B5EF4-FFF2-40B4-BE49-F238E27FC236}">
                <a16:creationId xmlns:a16="http://schemas.microsoft.com/office/drawing/2014/main" id="{2528635B-49E7-1149-BC89-121D4142C388}"/>
              </a:ext>
            </a:extLst>
          </p:cNvPr>
          <p:cNvSpPr txBox="1"/>
          <p:nvPr/>
        </p:nvSpPr>
        <p:spPr>
          <a:xfrm>
            <a:off x="171753" y="2209800"/>
            <a:ext cx="8210247" cy="2862322"/>
          </a:xfrm>
          <a:prstGeom prst="rect">
            <a:avLst/>
          </a:prstGeom>
          <a:noFill/>
        </p:spPr>
        <p:txBody>
          <a:bodyPr wrap="square" rtlCol="0">
            <a:spAutoFit/>
          </a:bodyPr>
          <a:lstStyle/>
          <a:p>
            <a:pPr marL="342900" indent="-342900">
              <a:buAutoNum type="arabicPeriod"/>
            </a:pPr>
            <a:r>
              <a:rPr lang="en-US" b="1" dirty="0"/>
              <a:t>True. </a:t>
            </a:r>
          </a:p>
          <a:p>
            <a:pPr marL="342900" indent="-342900">
              <a:buAutoNum type="arabicPeriod"/>
            </a:pPr>
            <a:r>
              <a:rPr lang="en-US" b="1" dirty="0"/>
              <a:t>True. </a:t>
            </a:r>
          </a:p>
          <a:p>
            <a:pPr marL="342900" indent="-342900">
              <a:buAutoNum type="arabicPeriod"/>
            </a:pPr>
            <a:r>
              <a:rPr lang="en-US" b="1" dirty="0"/>
              <a:t>False. </a:t>
            </a:r>
            <a:br>
              <a:rPr lang="en-US" dirty="0"/>
            </a:br>
            <a:r>
              <a:rPr lang="en-US" dirty="0"/>
              <a:t>The historical cost principle dictates that companies record assets at their cost. Under the historical cost principle, the company must also use cost in later periods. </a:t>
            </a:r>
          </a:p>
          <a:p>
            <a:pPr marL="342900" indent="-342900">
              <a:buAutoNum type="arabicPeriod"/>
            </a:pPr>
            <a:r>
              <a:rPr lang="en-US" b="1" dirty="0"/>
              <a:t>False. </a:t>
            </a:r>
            <a:br>
              <a:rPr lang="en-US" dirty="0"/>
            </a:br>
            <a:r>
              <a:rPr lang="en-US" dirty="0"/>
              <a:t>Faithful representation means that financial information matches what really happened; the information is factual. </a:t>
            </a:r>
          </a:p>
          <a:p>
            <a:pPr marL="342900" indent="-342900">
              <a:buAutoNum type="arabicPeriod"/>
            </a:pPr>
            <a:r>
              <a:rPr lang="en-US" b="1" dirty="0"/>
              <a:t>True. </a:t>
            </a:r>
          </a:p>
        </p:txBody>
      </p:sp>
    </p:spTree>
    <p:extLst>
      <p:ext uri="{BB962C8B-B14F-4D97-AF65-F5344CB8AC3E}">
        <p14:creationId xmlns:p14="http://schemas.microsoft.com/office/powerpoint/2010/main" val="1510231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3</a:t>
            </a:r>
            <a:br>
              <a:rPr lang="en-IN" b="1" dirty="0">
                <a:solidFill>
                  <a:srgbClr val="931B21"/>
                </a:solidFill>
              </a:rPr>
            </a:br>
            <a:r>
              <a:rPr lang="en-US" b="1" dirty="0">
                <a:solidFill>
                  <a:schemeClr val="accent1"/>
                </a:solidFill>
              </a:rPr>
              <a:t>State the accounting equation </a:t>
            </a:r>
            <a:r>
              <a:rPr lang="ko-KR" altLang="en-US" b="1" dirty="0" err="1">
                <a:solidFill>
                  <a:schemeClr val="accent1"/>
                </a:solidFill>
              </a:rPr>
              <a:t>회계등식</a:t>
            </a:r>
            <a:r>
              <a:rPr lang="en-US" b="1" dirty="0">
                <a:solidFill>
                  <a:schemeClr val="accent1"/>
                </a:solidFill>
              </a:rPr>
              <a:t>, and define its components. </a:t>
            </a:r>
            <a:br>
              <a:rPr lang="en-US" dirty="0"/>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19</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Tree>
    <p:extLst>
      <p:ext uri="{BB962C8B-B14F-4D97-AF65-F5344CB8AC3E}">
        <p14:creationId xmlns:p14="http://schemas.microsoft.com/office/powerpoint/2010/main" val="87889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646331"/>
          </a:xfrm>
          <a:prstGeom prst="rect">
            <a:avLst/>
          </a:prstGeom>
        </p:spPr>
        <p:txBody>
          <a:bodyPr>
            <a:spAutoFit/>
          </a:bodyPr>
          <a:lstStyle/>
          <a:p>
            <a:r>
              <a:rPr lang="en-US" sz="4000" b="1" dirty="0">
                <a:solidFill>
                  <a:srgbClr val="990000"/>
                </a:solidFill>
                <a:ea typeface="Source Sans Pro" charset="0"/>
              </a:rPr>
              <a:t>Chapter </a:t>
            </a:r>
            <a:r>
              <a:rPr lang="en-US" b="1" dirty="0">
                <a:solidFill>
                  <a:srgbClr val="990000"/>
                </a:solidFill>
                <a:ea typeface="Source Sans Pro" charset="0"/>
              </a:rPr>
              <a:t>Preview</a:t>
            </a:r>
            <a:endParaRPr lang="en-US" sz="4000" b="1" dirty="0">
              <a:solidFill>
                <a:srgbClr val="990000"/>
              </a:solidFill>
              <a:ea typeface="Source Sans Pro" charset="0"/>
            </a:endParaRPr>
          </a:p>
        </p:txBody>
      </p:sp>
      <p:sp>
        <p:nvSpPr>
          <p:cNvPr id="4" name="COB/LO"/>
          <p:cNvSpPr>
            <a:spLocks noGrp="1"/>
          </p:cNvSpPr>
          <p:nvPr>
            <p:ph sz="quarter" idx="14"/>
          </p:nvPr>
        </p:nvSpPr>
        <p:spPr>
          <a:xfrm>
            <a:off x="304800" y="1371600"/>
            <a:ext cx="8534400" cy="4800600"/>
          </a:xfrm>
        </p:spPr>
        <p:txBody>
          <a:bodyPr/>
          <a:lstStyle/>
          <a:p>
            <a:pPr lvl="1">
              <a:lnSpc>
                <a:spcPct val="100000"/>
              </a:lnSpc>
              <a:spcBef>
                <a:spcPts val="1200"/>
              </a:spcBef>
            </a:pPr>
            <a:endParaRPr lang="en-US" dirty="0">
              <a:solidFill>
                <a:schemeClr val="accent2">
                  <a:lumMod val="60000"/>
                  <a:lumOff val="40000"/>
                </a:schemeClr>
              </a:solidFill>
            </a:endParaRPr>
          </a:p>
          <a:p>
            <a:pPr lvl="1">
              <a:lnSpc>
                <a:spcPct val="100000"/>
              </a:lnSpc>
              <a:spcBef>
                <a:spcPts val="1200"/>
              </a:spcBef>
            </a:pPr>
            <a:r>
              <a:rPr lang="en-US" b="1" dirty="0">
                <a:solidFill>
                  <a:schemeClr val="accent2">
                    <a:lumMod val="60000"/>
                    <a:lumOff val="40000"/>
                  </a:schemeClr>
                </a:solidFill>
              </a:rPr>
              <a:t>Good decision-making depends on good information. </a:t>
            </a:r>
          </a:p>
          <a:p>
            <a:pPr>
              <a:lnSpc>
                <a:spcPct val="100000"/>
              </a:lnSpc>
              <a:spcBef>
                <a:spcPts val="1200"/>
              </a:spcBef>
            </a:pPr>
            <a:r>
              <a:rPr lang="en-US" sz="2400" dirty="0">
                <a:solidFill>
                  <a:schemeClr val="tx1"/>
                </a:solidFill>
              </a:rPr>
              <a:t>Whatever your pursuits or occupation, the need for financial information is inescapable. You cannot earn a living, spend money, buy on credit, make an investment, or pay taxes without receiving, using, or dispensing financial information. Good decision-making depends on good information. </a:t>
            </a:r>
          </a:p>
          <a:p>
            <a:pPr lvl="1">
              <a:lnSpc>
                <a:spcPct val="100000"/>
              </a:lnSpc>
              <a:spcBef>
                <a:spcPts val="1200"/>
              </a:spcBef>
            </a:pPr>
            <a:endParaRPr lang="en-US" sz="28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a:t>
            </a:fld>
            <a:endParaRPr lang="en-US" dirty="0"/>
          </a:p>
        </p:txBody>
      </p:sp>
      <p:sp>
        <p:nvSpPr>
          <p:cNvPr id="7"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8731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The Accounting Equation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56144768-8A5D-A04A-986B-9036F406F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81" y="2228432"/>
            <a:ext cx="8453438" cy="586871"/>
          </a:xfrm>
          <a:prstGeom prst="rect">
            <a:avLst/>
          </a:prstGeom>
        </p:spPr>
      </p:pic>
      <p:pic>
        <p:nvPicPr>
          <p:cNvPr id="9" name="Picture 8">
            <a:extLst>
              <a:ext uri="{FF2B5EF4-FFF2-40B4-BE49-F238E27FC236}">
                <a16:creationId xmlns:a16="http://schemas.microsoft.com/office/drawing/2014/main" id="{C916A657-FB5E-1740-A664-345A8F82FE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740" y="2761536"/>
            <a:ext cx="1517650" cy="404234"/>
          </a:xfrm>
          <a:prstGeom prst="rect">
            <a:avLst/>
          </a:prstGeom>
        </p:spPr>
      </p:pic>
      <p:sp>
        <p:nvSpPr>
          <p:cNvPr id="10" name="TextBox 9">
            <a:extLst>
              <a:ext uri="{FF2B5EF4-FFF2-40B4-BE49-F238E27FC236}">
                <a16:creationId xmlns:a16="http://schemas.microsoft.com/office/drawing/2014/main" id="{0DCA2583-D65B-4A4B-8CEF-6C85A2AEDAD9}"/>
              </a:ext>
            </a:extLst>
          </p:cNvPr>
          <p:cNvSpPr txBox="1"/>
          <p:nvPr/>
        </p:nvSpPr>
        <p:spPr>
          <a:xfrm>
            <a:off x="375516" y="3583416"/>
            <a:ext cx="9233553" cy="2062103"/>
          </a:xfrm>
          <a:prstGeom prst="rect">
            <a:avLst/>
          </a:prstGeom>
          <a:noFill/>
        </p:spPr>
        <p:txBody>
          <a:bodyPr wrap="none" rtlCol="0">
            <a:spAutoFit/>
          </a:bodyPr>
          <a:lstStyle/>
          <a:p>
            <a:pPr>
              <a:spcAft>
                <a:spcPts val="1200"/>
              </a:spcAft>
            </a:pPr>
            <a:r>
              <a:rPr lang="en-US" sz="2400" b="1" dirty="0">
                <a:solidFill>
                  <a:schemeClr val="accent1"/>
                </a:solidFill>
              </a:rPr>
              <a:t>Assets </a:t>
            </a:r>
            <a:r>
              <a:rPr lang="ko-KR" altLang="en-US" sz="2400" b="1" dirty="0">
                <a:solidFill>
                  <a:schemeClr val="accent1"/>
                </a:solidFill>
              </a:rPr>
              <a:t>자산</a:t>
            </a:r>
            <a:r>
              <a:rPr lang="en-US" sz="2400" b="1" dirty="0">
                <a:solidFill>
                  <a:schemeClr val="accent1"/>
                </a:solidFill>
              </a:rPr>
              <a:t>:</a:t>
            </a:r>
            <a:r>
              <a:rPr lang="en-US" sz="2400" dirty="0"/>
              <a:t> resources a business owns.</a:t>
            </a:r>
          </a:p>
          <a:p>
            <a:pPr>
              <a:spcAft>
                <a:spcPts val="1200"/>
              </a:spcAft>
            </a:pPr>
            <a:r>
              <a:rPr lang="en-US" sz="2400" b="1" dirty="0">
                <a:solidFill>
                  <a:schemeClr val="accent1"/>
                </a:solidFill>
              </a:rPr>
              <a:t>Liabilities </a:t>
            </a:r>
            <a:r>
              <a:rPr lang="ko-KR" altLang="en-US" sz="2400" b="1" dirty="0">
                <a:solidFill>
                  <a:schemeClr val="accent1"/>
                </a:solidFill>
              </a:rPr>
              <a:t>부채</a:t>
            </a:r>
            <a:r>
              <a:rPr lang="en-US" sz="2400" b="1" dirty="0">
                <a:solidFill>
                  <a:schemeClr val="accent1"/>
                </a:solidFill>
              </a:rPr>
              <a:t>:</a:t>
            </a:r>
            <a:r>
              <a:rPr lang="en-US" sz="2400" dirty="0"/>
              <a:t> claims against assets, i.e. existing debts and obligations. </a:t>
            </a:r>
          </a:p>
          <a:p>
            <a:r>
              <a:rPr lang="en-US" sz="2400" b="1" dirty="0">
                <a:solidFill>
                  <a:schemeClr val="accent1"/>
                </a:solidFill>
              </a:rPr>
              <a:t>Equity </a:t>
            </a:r>
            <a:r>
              <a:rPr lang="ko-KR" altLang="en-US" sz="2400" b="1" dirty="0">
                <a:solidFill>
                  <a:schemeClr val="accent1"/>
                </a:solidFill>
              </a:rPr>
              <a:t>자본</a:t>
            </a:r>
            <a:r>
              <a:rPr lang="en-US" sz="2400" b="1" dirty="0">
                <a:solidFill>
                  <a:schemeClr val="accent1"/>
                </a:solidFill>
              </a:rPr>
              <a:t>:</a:t>
            </a:r>
            <a:r>
              <a:rPr lang="en-US" sz="2400" dirty="0"/>
              <a:t> the ownership claim on a company’s total assets.</a:t>
            </a:r>
          </a:p>
          <a:p>
            <a:r>
              <a:rPr lang="en-US" dirty="0"/>
              <a:t> </a:t>
            </a:r>
          </a:p>
          <a:p>
            <a:endParaRPr lang="en-US" dirty="0"/>
          </a:p>
        </p:txBody>
      </p:sp>
      <p:sp>
        <p:nvSpPr>
          <p:cNvPr id="12" name="TextBox 11">
            <a:extLst>
              <a:ext uri="{FF2B5EF4-FFF2-40B4-BE49-F238E27FC236}">
                <a16:creationId xmlns:a16="http://schemas.microsoft.com/office/drawing/2014/main" id="{D00F287C-1E7E-F14A-A13E-F0D8F124205D}"/>
              </a:ext>
            </a:extLst>
          </p:cNvPr>
          <p:cNvSpPr txBox="1"/>
          <p:nvPr/>
        </p:nvSpPr>
        <p:spPr>
          <a:xfrm>
            <a:off x="355392" y="1561472"/>
            <a:ext cx="4736361" cy="523220"/>
          </a:xfrm>
          <a:prstGeom prst="rect">
            <a:avLst/>
          </a:prstGeom>
          <a:noFill/>
        </p:spPr>
        <p:txBody>
          <a:bodyPr wrap="none" rtlCol="0">
            <a:spAutoFit/>
          </a:bodyPr>
          <a:lstStyle/>
          <a:p>
            <a:r>
              <a:rPr lang="en-US" sz="2800" b="1" dirty="0">
                <a:solidFill>
                  <a:schemeClr val="accent2"/>
                </a:solidFill>
              </a:rPr>
              <a:t>The Basic Accounting Equation</a:t>
            </a:r>
          </a:p>
        </p:txBody>
      </p:sp>
    </p:spTree>
    <p:extLst>
      <p:ext uri="{BB962C8B-B14F-4D97-AF65-F5344CB8AC3E}">
        <p14:creationId xmlns:p14="http://schemas.microsoft.com/office/powerpoint/2010/main" val="19365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The Accounting Equation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1121974" cy="523220"/>
          </a:xfrm>
          <a:prstGeom prst="rect">
            <a:avLst/>
          </a:prstGeom>
          <a:noFill/>
        </p:spPr>
        <p:txBody>
          <a:bodyPr wrap="none" rtlCol="0">
            <a:spAutoFit/>
          </a:bodyPr>
          <a:lstStyle/>
          <a:p>
            <a:r>
              <a:rPr lang="en-US" sz="2800" b="1" dirty="0">
                <a:solidFill>
                  <a:schemeClr val="accent2"/>
                </a:solidFill>
              </a:rPr>
              <a:t>Equity</a:t>
            </a:r>
          </a:p>
        </p:txBody>
      </p:sp>
      <p:pic>
        <p:nvPicPr>
          <p:cNvPr id="11" name="Picture 10">
            <a:extLst>
              <a:ext uri="{FF2B5EF4-FFF2-40B4-BE49-F238E27FC236}">
                <a16:creationId xmlns:a16="http://schemas.microsoft.com/office/drawing/2014/main" id="{29606005-55E8-9A49-A7EF-A65CDA654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877" y="1690971"/>
            <a:ext cx="6246723" cy="1976575"/>
          </a:xfrm>
          <a:prstGeom prst="rect">
            <a:avLst/>
          </a:prstGeom>
        </p:spPr>
      </p:pic>
      <p:pic>
        <p:nvPicPr>
          <p:cNvPr id="14" name="Picture 13">
            <a:extLst>
              <a:ext uri="{FF2B5EF4-FFF2-40B4-BE49-F238E27FC236}">
                <a16:creationId xmlns:a16="http://schemas.microsoft.com/office/drawing/2014/main" id="{B99BCD24-6BEB-C04F-9FAA-F6FEB0ABF7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1877" y="3628351"/>
            <a:ext cx="2316421" cy="218301"/>
          </a:xfrm>
          <a:prstGeom prst="rect">
            <a:avLst/>
          </a:prstGeom>
        </p:spPr>
      </p:pic>
      <p:sp>
        <p:nvSpPr>
          <p:cNvPr id="15" name="Rectangle 14">
            <a:extLst>
              <a:ext uri="{FF2B5EF4-FFF2-40B4-BE49-F238E27FC236}">
                <a16:creationId xmlns:a16="http://schemas.microsoft.com/office/drawing/2014/main" id="{63860FBD-942E-484C-96F6-78A0415E2416}"/>
              </a:ext>
            </a:extLst>
          </p:cNvPr>
          <p:cNvSpPr/>
          <p:nvPr/>
        </p:nvSpPr>
        <p:spPr>
          <a:xfrm>
            <a:off x="231338" y="4022072"/>
            <a:ext cx="8838485" cy="3139321"/>
          </a:xfrm>
          <a:prstGeom prst="rect">
            <a:avLst/>
          </a:prstGeom>
        </p:spPr>
        <p:txBody>
          <a:bodyPr wrap="square">
            <a:spAutoFit/>
          </a:bodyPr>
          <a:lstStyle/>
          <a:p>
            <a:r>
              <a:rPr lang="en-US" b="1" dirty="0">
                <a:solidFill>
                  <a:schemeClr val="accent1"/>
                </a:solidFill>
                <a:latin typeface="Calibri" panose="020F0502020204030204" pitchFamily="34" charset="0"/>
                <a:cs typeface="Calibri" panose="020F0502020204030204" pitchFamily="34" charset="0"/>
              </a:rPr>
              <a:t>Share capital—ordinary </a:t>
            </a:r>
            <a:r>
              <a:rPr lang="ko-KR" altLang="en-US" b="1" dirty="0" err="1">
                <a:solidFill>
                  <a:schemeClr val="accent1"/>
                </a:solidFill>
                <a:latin typeface="Calibri" panose="020F0502020204030204" pitchFamily="34" charset="0"/>
                <a:cs typeface="Calibri" panose="020F0502020204030204" pitchFamily="34" charset="0"/>
              </a:rPr>
              <a:t>주식자본</a:t>
            </a:r>
            <a:r>
              <a:rPr lang="en-US" b="1"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describes the amounts paid in by shareholders for the ordinary shares they purchase. </a:t>
            </a:r>
          </a:p>
          <a:p>
            <a:r>
              <a:rPr lang="en-US" b="1" dirty="0">
                <a:solidFill>
                  <a:schemeClr val="accent1"/>
                </a:solidFill>
                <a:latin typeface="Calibri" panose="020F0502020204030204" pitchFamily="34" charset="0"/>
                <a:cs typeface="Calibri" panose="020F0502020204030204" pitchFamily="34" charset="0"/>
              </a:rPr>
              <a:t>Revenues </a:t>
            </a:r>
            <a:r>
              <a:rPr lang="ko-KR" altLang="en-US" b="1" dirty="0">
                <a:solidFill>
                  <a:schemeClr val="accent1"/>
                </a:solidFill>
                <a:latin typeface="Calibri" panose="020F0502020204030204" pitchFamily="34" charset="0"/>
                <a:cs typeface="Calibri" panose="020F0502020204030204" pitchFamily="34" charset="0"/>
              </a:rPr>
              <a:t>매출</a:t>
            </a:r>
            <a:r>
              <a:rPr lang="en-US" b="1" dirty="0">
                <a:solidFill>
                  <a:schemeClr val="accent1"/>
                </a:solidFill>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are the gross increases in equity resulting from business activities entered into for the purpose of earning income. Revenues usually result in an increase in an asset. </a:t>
            </a:r>
          </a:p>
          <a:p>
            <a:r>
              <a:rPr lang="en-US" b="1" dirty="0">
                <a:solidFill>
                  <a:schemeClr val="accent1"/>
                </a:solidFill>
                <a:latin typeface="Calibri" panose="020F0502020204030204" pitchFamily="34" charset="0"/>
                <a:cs typeface="Calibri" panose="020F0502020204030204" pitchFamily="34" charset="0"/>
              </a:rPr>
              <a:t>Expenses </a:t>
            </a:r>
            <a:r>
              <a:rPr lang="ko-KR" altLang="en-US" b="1" dirty="0">
                <a:solidFill>
                  <a:schemeClr val="accent1"/>
                </a:solidFill>
                <a:latin typeface="Calibri" panose="020F0502020204030204" pitchFamily="34" charset="0"/>
                <a:cs typeface="Calibri" panose="020F0502020204030204" pitchFamily="34" charset="0"/>
              </a:rPr>
              <a:t>비용</a:t>
            </a:r>
            <a:r>
              <a:rPr lang="en-US" b="1" dirty="0">
                <a:solidFill>
                  <a:schemeClr val="accent1"/>
                </a:solidFill>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are the cost of assets consumed or services used in the process of earning revenue. </a:t>
            </a:r>
          </a:p>
          <a:p>
            <a:r>
              <a:rPr lang="en-US" b="1" dirty="0">
                <a:solidFill>
                  <a:schemeClr val="accent1"/>
                </a:solidFill>
                <a:latin typeface="Calibri" panose="020F0502020204030204" pitchFamily="34" charset="0"/>
                <a:cs typeface="Calibri" panose="020F0502020204030204" pitchFamily="34" charset="0"/>
              </a:rPr>
              <a:t>Dividends </a:t>
            </a:r>
            <a:r>
              <a:rPr lang="ko-KR" altLang="en-US" b="1" dirty="0">
                <a:solidFill>
                  <a:schemeClr val="accent1"/>
                </a:solidFill>
                <a:latin typeface="Calibri" panose="020F0502020204030204" pitchFamily="34" charset="0"/>
                <a:cs typeface="Calibri" panose="020F0502020204030204" pitchFamily="34" charset="0"/>
              </a:rPr>
              <a:t>배당금</a:t>
            </a:r>
            <a:r>
              <a:rPr lang="en-US" b="1" dirty="0">
                <a:solidFill>
                  <a:schemeClr val="accent1"/>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are distribution of cash or other assets to shareholders. They are not an expense.</a:t>
            </a:r>
          </a:p>
          <a:p>
            <a:endParaRPr lang="en-US" b="1" dirty="0"/>
          </a:p>
          <a:p>
            <a:r>
              <a:rPr lang="en-US" b="1" dirty="0"/>
              <a:t> </a:t>
            </a:r>
            <a:endParaRPr lang="en-US" dirty="0"/>
          </a:p>
          <a:p>
            <a:endParaRPr lang="en-US" dirty="0">
              <a:effectLst/>
            </a:endParaRPr>
          </a:p>
        </p:txBody>
      </p:sp>
    </p:spTree>
    <p:extLst>
      <p:ext uri="{BB962C8B-B14F-4D97-AF65-F5344CB8AC3E}">
        <p14:creationId xmlns:p14="http://schemas.microsoft.com/office/powerpoint/2010/main" val="224768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6351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Equity Effects</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9" name="Rectangle 8">
            <a:extLst>
              <a:ext uri="{FF2B5EF4-FFF2-40B4-BE49-F238E27FC236}">
                <a16:creationId xmlns:a16="http://schemas.microsoft.com/office/drawing/2014/main" id="{52C0F03F-1EE8-174D-847C-3A975D2A7693}"/>
              </a:ext>
            </a:extLst>
          </p:cNvPr>
          <p:cNvSpPr/>
          <p:nvPr/>
        </p:nvSpPr>
        <p:spPr>
          <a:xfrm>
            <a:off x="251066" y="2262673"/>
            <a:ext cx="8157453" cy="3847207"/>
          </a:xfrm>
          <a:prstGeom prst="rect">
            <a:avLst/>
          </a:prstGeom>
        </p:spPr>
        <p:txBody>
          <a:bodyPr wrap="square">
            <a:spAutoFit/>
          </a:bodyPr>
          <a:lstStyle/>
          <a:p>
            <a:pPr marL="457200" indent="-457200">
              <a:buAutoNum type="alphaLcPeriod"/>
            </a:pPr>
            <a:r>
              <a:rPr lang="en-US" sz="2000" dirty="0">
                <a:solidFill>
                  <a:srgbClr val="000000"/>
                </a:solidFill>
                <a:latin typeface="Calibri" panose="020F0502020204030204" pitchFamily="34" charset="0"/>
                <a:cs typeface="Calibri" panose="020F0502020204030204" pitchFamily="34" charset="0"/>
              </a:rPr>
              <a:t>Rent Expense</a:t>
            </a:r>
          </a:p>
          <a:p>
            <a:pPr marL="457200" indent="-457200">
              <a:buAutoNum type="alphaLcPeriod"/>
            </a:pPr>
            <a:r>
              <a:rPr lang="en-US" sz="2000" dirty="0">
                <a:solidFill>
                  <a:srgbClr val="000000"/>
                </a:solidFill>
                <a:latin typeface="Calibri" panose="020F0502020204030204" pitchFamily="34" charset="0"/>
                <a:cs typeface="Calibri" panose="020F0502020204030204" pitchFamily="34" charset="0"/>
              </a:rPr>
              <a:t>Service Revenue</a:t>
            </a:r>
          </a:p>
          <a:p>
            <a:pPr marL="457200" indent="-457200">
              <a:buAutoNum type="alphaLcPeriod"/>
            </a:pPr>
            <a:r>
              <a:rPr lang="en-US" sz="2000" dirty="0">
                <a:solidFill>
                  <a:srgbClr val="000000"/>
                </a:solidFill>
                <a:latin typeface="Calibri" panose="020F0502020204030204" pitchFamily="34" charset="0"/>
                <a:cs typeface="Calibri" panose="020F0502020204030204" pitchFamily="34" charset="0"/>
              </a:rPr>
              <a:t>Dividends</a:t>
            </a:r>
          </a:p>
          <a:p>
            <a:pPr marL="457200" indent="-457200">
              <a:buAutoNum type="alphaLcPeriod"/>
            </a:pPr>
            <a:r>
              <a:rPr lang="en-US" sz="2000" dirty="0">
                <a:solidFill>
                  <a:srgbClr val="000000"/>
                </a:solidFill>
                <a:latin typeface="Calibri" panose="020F0502020204030204" pitchFamily="34" charset="0"/>
                <a:cs typeface="Calibri" panose="020F0502020204030204" pitchFamily="34" charset="0"/>
              </a:rPr>
              <a:t>Salaries and Wage Expense</a:t>
            </a:r>
          </a:p>
          <a:p>
            <a:pPr marL="457200" indent="-457200">
              <a:buAutoNum type="alphaLcPeriod"/>
            </a:pPr>
            <a:endParaRPr lang="en-US" sz="2000" b="1" dirty="0">
              <a:solidFill>
                <a:srgbClr val="B20000"/>
              </a:solidFill>
              <a:latin typeface="Calibri" panose="020F0502020204030204" pitchFamily="34" charset="0"/>
              <a:cs typeface="Calibri" panose="020F0502020204030204" pitchFamily="34" charset="0"/>
            </a:endParaRPr>
          </a:p>
          <a:p>
            <a:r>
              <a:rPr lang="en-US" sz="2400" b="1" dirty="0">
                <a:solidFill>
                  <a:schemeClr val="accent2"/>
                </a:solidFill>
                <a:latin typeface="Calibri" panose="020F0502020204030204" pitchFamily="34" charset="0"/>
                <a:cs typeface="Calibri" panose="020F0502020204030204" pitchFamily="34" charset="0"/>
              </a:rPr>
              <a:t>ACTION PLAN </a:t>
            </a:r>
          </a:p>
          <a:p>
            <a:pPr marL="342900" indent="-342900">
              <a:buFont typeface="Arial" panose="020B0604020202020204" pitchFamily="34" charset="0"/>
              <a:buChar char="•"/>
            </a:pPr>
            <a:r>
              <a:rPr lang="en-US" sz="2000" dirty="0"/>
              <a:t>Understand the sources of revenue. </a:t>
            </a:r>
          </a:p>
          <a:p>
            <a:pPr marL="342900" indent="-342900">
              <a:buFont typeface="Arial" panose="020B0604020202020204" pitchFamily="34" charset="0"/>
              <a:buChar char="•"/>
            </a:pPr>
            <a:r>
              <a:rPr lang="en-US" sz="2000" dirty="0"/>
              <a:t>Understand what causes expenses. </a:t>
            </a:r>
          </a:p>
          <a:p>
            <a:pPr marL="342900" indent="-342900">
              <a:buFont typeface="Arial" panose="020B0604020202020204" pitchFamily="34" charset="0"/>
              <a:buChar char="•"/>
            </a:pPr>
            <a:r>
              <a:rPr lang="en-US" sz="2000" dirty="0"/>
              <a:t>Review the rules for changes in equity: Investments and revenues increase equity. Expenses and dividends decrease equity. </a:t>
            </a:r>
          </a:p>
          <a:p>
            <a:pPr marL="342900" indent="-342900">
              <a:buFont typeface="Arial" panose="020B0604020202020204" pitchFamily="34" charset="0"/>
              <a:buChar char="•"/>
            </a:pPr>
            <a:r>
              <a:rPr lang="en-US" sz="2000" dirty="0"/>
              <a:t>Recognize that dividends are distributions of cash or other assets to shareholders. </a:t>
            </a:r>
          </a:p>
        </p:txBody>
      </p:sp>
      <p:pic>
        <p:nvPicPr>
          <p:cNvPr id="3" name="Picture 2">
            <a:extLst>
              <a:ext uri="{FF2B5EF4-FFF2-40B4-BE49-F238E27FC236}">
                <a16:creationId xmlns:a16="http://schemas.microsoft.com/office/drawing/2014/main" id="{444CD5D8-F5F3-0143-835E-C478B88DB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1281280"/>
            <a:ext cx="8267700" cy="776120"/>
          </a:xfrm>
          <a:prstGeom prst="rect">
            <a:avLst/>
          </a:prstGeom>
        </p:spPr>
      </p:pic>
    </p:spTree>
    <p:extLst>
      <p:ext uri="{BB962C8B-B14F-4D97-AF65-F5344CB8AC3E}">
        <p14:creationId xmlns:p14="http://schemas.microsoft.com/office/powerpoint/2010/main" val="1238153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1255728"/>
          </a:xfrm>
          <a:prstGeom prst="rect">
            <a:avLst/>
          </a:prstGeom>
        </p:spPr>
        <p:txBody>
          <a:bodyPr wrap="square">
            <a:spAutoFit/>
          </a:bodyPr>
          <a:lstStyle/>
          <a:p>
            <a:pPr>
              <a:buClr>
                <a:schemeClr val="accent2"/>
              </a:buClr>
            </a:pPr>
            <a:r>
              <a:rPr lang="en-US" sz="4000" b="1" dirty="0">
                <a:solidFill>
                  <a:schemeClr val="accent1"/>
                </a:solidFill>
                <a:latin typeface="Calibri" panose="020F0502020204030204" pitchFamily="34" charset="0"/>
                <a:cs typeface="Calibri" panose="020F0502020204030204" pitchFamily="34" charset="0"/>
              </a:rPr>
              <a:t>DO IT! Building Blocks of Accounting</a:t>
            </a:r>
            <a:br>
              <a:rPr lang="en-US" sz="1200" b="1" dirty="0">
                <a:solidFill>
                  <a:schemeClr val="accent1"/>
                </a:solidFill>
                <a:latin typeface="Calibri" panose="020F0502020204030204" pitchFamily="34" charset="0"/>
                <a:cs typeface="Calibri" panose="020F0502020204030204" pitchFamily="34" charset="0"/>
              </a:rPr>
            </a:b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4" name="TextBox 3">
            <a:extLst>
              <a:ext uri="{FF2B5EF4-FFF2-40B4-BE49-F238E27FC236}">
                <a16:creationId xmlns:a16="http://schemas.microsoft.com/office/drawing/2014/main" id="{2528635B-49E7-1149-BC89-121D4142C388}"/>
              </a:ext>
            </a:extLst>
          </p:cNvPr>
          <p:cNvSpPr txBox="1"/>
          <p:nvPr/>
        </p:nvSpPr>
        <p:spPr>
          <a:xfrm>
            <a:off x="171753" y="2209800"/>
            <a:ext cx="8210247" cy="2092881"/>
          </a:xfrm>
          <a:prstGeom prst="rect">
            <a:avLst/>
          </a:prstGeom>
          <a:noFill/>
        </p:spPr>
        <p:txBody>
          <a:bodyPr wrap="square" rtlCol="0">
            <a:spAutoFit/>
          </a:bodyPr>
          <a:lstStyle/>
          <a:p>
            <a:pPr marL="342900" indent="-342900">
              <a:spcAft>
                <a:spcPts val="1200"/>
              </a:spcAft>
              <a:buAutoNum type="alphaLcPeriod"/>
            </a:pPr>
            <a:r>
              <a:rPr lang="en-US" dirty="0"/>
              <a:t>Rent Expense is an </a:t>
            </a:r>
            <a:r>
              <a:rPr lang="en-US" b="1" dirty="0"/>
              <a:t>expense (E)</a:t>
            </a:r>
            <a:r>
              <a:rPr lang="en-US" dirty="0"/>
              <a:t>; it decreases equity.</a:t>
            </a:r>
          </a:p>
          <a:p>
            <a:pPr marL="342900" indent="-342900">
              <a:spcAft>
                <a:spcPts val="1200"/>
              </a:spcAft>
              <a:buAutoNum type="alphaLcPeriod"/>
            </a:pPr>
            <a:r>
              <a:rPr lang="en-US" dirty="0"/>
              <a:t>Service Revenue is a </a:t>
            </a:r>
            <a:r>
              <a:rPr lang="en-US" b="1" dirty="0"/>
              <a:t>revenue (R)</a:t>
            </a:r>
            <a:r>
              <a:rPr lang="en-US" dirty="0"/>
              <a:t>; it increases equity. </a:t>
            </a:r>
          </a:p>
          <a:p>
            <a:pPr marL="342900" indent="-342900">
              <a:spcAft>
                <a:spcPts val="1200"/>
              </a:spcAft>
              <a:buAutoNum type="alphaLcPeriod"/>
            </a:pPr>
            <a:r>
              <a:rPr lang="en-US" dirty="0"/>
              <a:t>Dividends is a </a:t>
            </a:r>
            <a:r>
              <a:rPr lang="en-US" b="1" dirty="0"/>
              <a:t>distribution to shareholders (D)</a:t>
            </a:r>
            <a:r>
              <a:rPr lang="en-US" dirty="0"/>
              <a:t>; it decreases equity. </a:t>
            </a:r>
          </a:p>
          <a:p>
            <a:pPr marL="342900" indent="-342900">
              <a:spcAft>
                <a:spcPts val="1200"/>
              </a:spcAft>
              <a:buAutoNum type="alphaLcPeriod"/>
            </a:pPr>
            <a:r>
              <a:rPr lang="en-US" dirty="0"/>
              <a:t>Salaries and Wages Expense is an </a:t>
            </a:r>
            <a:r>
              <a:rPr lang="en-US" b="1" dirty="0"/>
              <a:t>expense (E)</a:t>
            </a:r>
            <a:r>
              <a:rPr lang="en-US" dirty="0"/>
              <a:t>; it decreases equity. </a:t>
            </a:r>
          </a:p>
          <a:p>
            <a:endParaRPr lang="en-US" dirty="0"/>
          </a:p>
        </p:txBody>
      </p:sp>
    </p:spTree>
    <p:extLst>
      <p:ext uri="{BB962C8B-B14F-4D97-AF65-F5344CB8AC3E}">
        <p14:creationId xmlns:p14="http://schemas.microsoft.com/office/powerpoint/2010/main" val="175864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4</a:t>
            </a:r>
            <a:br>
              <a:rPr lang="en-IN" b="1" dirty="0">
                <a:solidFill>
                  <a:srgbClr val="931B21"/>
                </a:solidFill>
              </a:rPr>
            </a:br>
            <a:r>
              <a:rPr lang="en-US" b="1" dirty="0">
                <a:solidFill>
                  <a:schemeClr val="accent1"/>
                </a:solidFill>
              </a:rPr>
              <a:t>Analyze the effects of business transactions </a:t>
            </a:r>
            <a:r>
              <a:rPr lang="ko-KR" altLang="en-US" b="1" dirty="0">
                <a:solidFill>
                  <a:schemeClr val="accent1"/>
                </a:solidFill>
              </a:rPr>
              <a:t>거래 </a:t>
            </a:r>
            <a:r>
              <a:rPr lang="en-US" b="1" dirty="0">
                <a:solidFill>
                  <a:schemeClr val="accent1"/>
                </a:solidFill>
              </a:rPr>
              <a:t>on the accounting equation </a:t>
            </a:r>
            <a:r>
              <a:rPr lang="ko-KR" altLang="en-US" b="1" dirty="0" err="1">
                <a:solidFill>
                  <a:schemeClr val="accent1"/>
                </a:solidFill>
              </a:rPr>
              <a:t>회계등식</a:t>
            </a:r>
            <a:r>
              <a:rPr lang="en-US" b="1" dirty="0">
                <a:solidFill>
                  <a:schemeClr val="accent1"/>
                </a:solidFill>
              </a:rPr>
              <a:t>. </a:t>
            </a:r>
            <a:br>
              <a:rPr lang="en-US" dirty="0"/>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24</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Tree>
    <p:extLst>
      <p:ext uri="{BB962C8B-B14F-4D97-AF65-F5344CB8AC3E}">
        <p14:creationId xmlns:p14="http://schemas.microsoft.com/office/powerpoint/2010/main" val="380456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Analyzing Business Transactions </a:t>
            </a:r>
            <a:endParaRPr lang="en-US"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35430" y="1879293"/>
            <a:ext cx="8198970" cy="2246769"/>
          </a:xfrm>
          <a:prstGeom prst="rect">
            <a:avLst/>
          </a:prstGeom>
          <a:noFill/>
        </p:spPr>
        <p:txBody>
          <a:bodyPr wrap="square" rtlCol="0">
            <a:spAutoFit/>
          </a:bodyPr>
          <a:lstStyle/>
          <a:p>
            <a:r>
              <a:rPr lang="en-US" sz="2800" b="1" dirty="0">
                <a:solidFill>
                  <a:schemeClr val="accent1"/>
                </a:solidFill>
              </a:rPr>
              <a:t>Accounting Information System: </a:t>
            </a:r>
          </a:p>
          <a:p>
            <a:r>
              <a:rPr lang="en-US" sz="2400" dirty="0"/>
              <a:t>The system of collecting and processing transaction data and communicating financial information to decision-makers.</a:t>
            </a:r>
          </a:p>
          <a:p>
            <a:endParaRPr lang="en-US" sz="2800" dirty="0"/>
          </a:p>
          <a:p>
            <a:r>
              <a:rPr lang="en-US" i="1" dirty="0"/>
              <a:t>The steps companies follow each period to record transactions and eventually prepare financial statements:</a:t>
            </a:r>
          </a:p>
        </p:txBody>
      </p:sp>
      <p:sp>
        <p:nvSpPr>
          <p:cNvPr id="15" name="Rectangle 14">
            <a:extLst>
              <a:ext uri="{FF2B5EF4-FFF2-40B4-BE49-F238E27FC236}">
                <a16:creationId xmlns:a16="http://schemas.microsoft.com/office/drawing/2014/main" id="{63860FBD-942E-484C-96F6-78A0415E2416}"/>
              </a:ext>
            </a:extLst>
          </p:cNvPr>
          <p:cNvSpPr/>
          <p:nvPr/>
        </p:nvSpPr>
        <p:spPr>
          <a:xfrm>
            <a:off x="231338" y="4022072"/>
            <a:ext cx="8838485" cy="646331"/>
          </a:xfrm>
          <a:prstGeom prst="rect">
            <a:avLst/>
          </a:prstGeom>
        </p:spPr>
        <p:txBody>
          <a:bodyPr wrap="square">
            <a:spAutoFit/>
          </a:bodyPr>
          <a:lstStyle/>
          <a:p>
            <a:endParaRPr lang="en-US" b="1" dirty="0"/>
          </a:p>
          <a:p>
            <a:r>
              <a:rPr lang="en-US" b="1" dirty="0"/>
              <a:t> </a:t>
            </a:r>
            <a:endParaRPr lang="en-US" dirty="0"/>
          </a:p>
        </p:txBody>
      </p:sp>
      <p:pic>
        <p:nvPicPr>
          <p:cNvPr id="4" name="Picture 3">
            <a:extLst>
              <a:ext uri="{FF2B5EF4-FFF2-40B4-BE49-F238E27FC236}">
                <a16:creationId xmlns:a16="http://schemas.microsoft.com/office/drawing/2014/main" id="{C6986D56-2EAF-C545-B579-8AEFC1FC6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34" y="4265660"/>
            <a:ext cx="7990426" cy="979958"/>
          </a:xfrm>
          <a:prstGeom prst="rect">
            <a:avLst/>
          </a:prstGeom>
        </p:spPr>
      </p:pic>
    </p:spTree>
    <p:extLst>
      <p:ext uri="{BB962C8B-B14F-4D97-AF65-F5344CB8AC3E}">
        <p14:creationId xmlns:p14="http://schemas.microsoft.com/office/powerpoint/2010/main" val="322905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Analyzing Business Transactions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5566652" cy="523220"/>
          </a:xfrm>
          <a:prstGeom prst="rect">
            <a:avLst/>
          </a:prstGeom>
          <a:noFill/>
        </p:spPr>
        <p:txBody>
          <a:bodyPr wrap="none" rtlCol="0">
            <a:spAutoFit/>
          </a:bodyPr>
          <a:lstStyle/>
          <a:p>
            <a:r>
              <a:rPr lang="en-US" sz="2800" b="1" dirty="0">
                <a:solidFill>
                  <a:schemeClr val="accent2"/>
                </a:solidFill>
              </a:rPr>
              <a:t>Identifying Accounting Transactions </a:t>
            </a:r>
            <a:endParaRPr lang="en-US" sz="2800" dirty="0">
              <a:solidFill>
                <a:schemeClr val="accent2"/>
              </a:solidFill>
            </a:endParaRPr>
          </a:p>
        </p:txBody>
      </p:sp>
      <p:pic>
        <p:nvPicPr>
          <p:cNvPr id="4" name="Picture 3">
            <a:extLst>
              <a:ext uri="{FF2B5EF4-FFF2-40B4-BE49-F238E27FC236}">
                <a16:creationId xmlns:a16="http://schemas.microsoft.com/office/drawing/2014/main" id="{089C60D9-AE69-2F43-BFB6-9B90B9859A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575" y="2149531"/>
            <a:ext cx="7239000" cy="3672192"/>
          </a:xfrm>
          <a:prstGeom prst="rect">
            <a:avLst/>
          </a:prstGeom>
        </p:spPr>
      </p:pic>
      <p:pic>
        <p:nvPicPr>
          <p:cNvPr id="10" name="Picture 9">
            <a:extLst>
              <a:ext uri="{FF2B5EF4-FFF2-40B4-BE49-F238E27FC236}">
                <a16:creationId xmlns:a16="http://schemas.microsoft.com/office/drawing/2014/main" id="{48B9C804-5A63-1748-A5EE-7C7576BA37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575" y="5827126"/>
            <a:ext cx="2257425" cy="223451"/>
          </a:xfrm>
          <a:prstGeom prst="rect">
            <a:avLst/>
          </a:prstGeom>
        </p:spPr>
      </p:pic>
    </p:spTree>
    <p:extLst>
      <p:ext uri="{BB962C8B-B14F-4D97-AF65-F5344CB8AC3E}">
        <p14:creationId xmlns:p14="http://schemas.microsoft.com/office/powerpoint/2010/main" val="719512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Analyzing Business Transactions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27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4800" y="1828800"/>
            <a:ext cx="8540376" cy="4114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04800" y="1752600"/>
            <a:ext cx="7720127" cy="523220"/>
          </a:xfrm>
          <a:prstGeom prst="rect">
            <a:avLst/>
          </a:prstGeom>
          <a:noFill/>
        </p:spPr>
        <p:txBody>
          <a:bodyPr wrap="square" rtlCol="0">
            <a:spAutoFit/>
          </a:bodyPr>
          <a:lstStyle/>
          <a:p>
            <a:r>
              <a:rPr lang="en-US" sz="2800" b="1" dirty="0">
                <a:solidFill>
                  <a:schemeClr val="accent2"/>
                </a:solidFill>
              </a:rPr>
              <a:t>Expanding the Balance Sheet Equation for analysis</a:t>
            </a:r>
            <a:endParaRPr lang="en-US" sz="2800" dirty="0">
              <a:solidFill>
                <a:schemeClr val="accent2"/>
              </a:solidFill>
            </a:endParaRPr>
          </a:p>
        </p:txBody>
      </p:sp>
      <p:pic>
        <p:nvPicPr>
          <p:cNvPr id="9" name="Picture 8">
            <a:extLst>
              <a:ext uri="{FF2B5EF4-FFF2-40B4-BE49-F238E27FC236}">
                <a16:creationId xmlns:a16="http://schemas.microsoft.com/office/drawing/2014/main" id="{71C6B56C-BFEF-D648-994F-9C046C875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253240"/>
            <a:ext cx="8305800" cy="3170079"/>
          </a:xfrm>
          <a:prstGeom prst="rect">
            <a:avLst/>
          </a:prstGeom>
        </p:spPr>
      </p:pic>
      <p:pic>
        <p:nvPicPr>
          <p:cNvPr id="12" name="Picture 11">
            <a:extLst>
              <a:ext uri="{FF2B5EF4-FFF2-40B4-BE49-F238E27FC236}">
                <a16:creationId xmlns:a16="http://schemas.microsoft.com/office/drawing/2014/main" id="{DAA057F3-8EFC-4E41-9854-8F3ECEC130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 y="5366169"/>
            <a:ext cx="2324100" cy="229924"/>
          </a:xfrm>
          <a:prstGeom prst="rect">
            <a:avLst/>
          </a:prstGeom>
        </p:spPr>
      </p:pic>
    </p:spTree>
    <p:extLst>
      <p:ext uri="{BB962C8B-B14F-4D97-AF65-F5344CB8AC3E}">
        <p14:creationId xmlns:p14="http://schemas.microsoft.com/office/powerpoint/2010/main" val="219298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535531"/>
          </a:xfrm>
          <a:prstGeom prst="rect">
            <a:avLst/>
          </a:prstGeom>
        </p:spPr>
        <p:txBody>
          <a:bodyPr wrap="square">
            <a:spAutoFit/>
          </a:bodyPr>
          <a:lstStyle/>
          <a:p>
            <a:r>
              <a:rPr lang="en-US" sz="3200" b="1" dirty="0">
                <a:solidFill>
                  <a:schemeClr val="accent3"/>
                </a:solidFill>
              </a:rPr>
              <a:t>Transaction (1). Investment by Shareholders.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28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1938992"/>
          </a:xfrm>
          <a:prstGeom prst="rect">
            <a:avLst/>
          </a:prstGeom>
          <a:noFill/>
        </p:spPr>
        <p:txBody>
          <a:bodyPr wrap="square" rtlCol="0">
            <a:spAutoFit/>
          </a:bodyPr>
          <a:lstStyle/>
          <a:p>
            <a:r>
              <a:rPr lang="en-US" sz="2000" b="1" dirty="0">
                <a:solidFill>
                  <a:schemeClr val="accent3"/>
                </a:solidFill>
              </a:rPr>
              <a:t>Assume: </a:t>
            </a:r>
            <a:r>
              <a:rPr lang="en-US" sz="2000" dirty="0"/>
              <a:t>Ray and Barbara Neal decide to start a smartphone app development company that they incorporate as </a:t>
            </a:r>
            <a:r>
              <a:rPr lang="en-US" sz="2000" dirty="0" err="1"/>
              <a:t>Softbyte</a:t>
            </a:r>
            <a:r>
              <a:rPr lang="en-US" sz="2000" dirty="0"/>
              <a:t> SA. On September 1, 2020, they invest €15,000 cash in the business in exchange for €15,000 of ordinary shares. The ordinary shares indicates the ownership interest that the </a:t>
            </a:r>
            <a:r>
              <a:rPr lang="en-US" sz="2000" dirty="0" err="1"/>
              <a:t>Neals</a:t>
            </a:r>
            <a:r>
              <a:rPr lang="en-US" sz="2000" dirty="0"/>
              <a:t> have in </a:t>
            </a:r>
            <a:r>
              <a:rPr lang="en-US" sz="2000" dirty="0" err="1"/>
              <a:t>Softbyte</a:t>
            </a:r>
            <a:r>
              <a:rPr lang="en-US" sz="2000" dirty="0"/>
              <a:t> SA. </a:t>
            </a:r>
          </a:p>
          <a:p>
            <a:r>
              <a:rPr lang="en-US" sz="2000" b="1" dirty="0">
                <a:solidFill>
                  <a:schemeClr val="accent3"/>
                </a:solidFill>
              </a:rPr>
              <a:t>Demonstrate: </a:t>
            </a:r>
            <a:r>
              <a:rPr lang="en-US" sz="2000" dirty="0"/>
              <a:t>Basic and equation analysis of this transaction.</a:t>
            </a:r>
          </a:p>
        </p:txBody>
      </p:sp>
      <p:pic>
        <p:nvPicPr>
          <p:cNvPr id="4" name="Picture 3">
            <a:extLst>
              <a:ext uri="{FF2B5EF4-FFF2-40B4-BE49-F238E27FC236}">
                <a16:creationId xmlns:a16="http://schemas.microsoft.com/office/drawing/2014/main" id="{B9909A3D-A978-D849-9185-C85E6021F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3568249"/>
            <a:ext cx="8179008" cy="2222951"/>
          </a:xfrm>
          <a:prstGeom prst="rect">
            <a:avLst/>
          </a:prstGeom>
        </p:spPr>
      </p:pic>
      <p:sp>
        <p:nvSpPr>
          <p:cNvPr id="10" name="TextBox 9">
            <a:extLst>
              <a:ext uri="{FF2B5EF4-FFF2-40B4-BE49-F238E27FC236}">
                <a16:creationId xmlns:a16="http://schemas.microsoft.com/office/drawing/2014/main" id="{9FD8CE38-A276-B44E-B756-2C3E322A155D}"/>
              </a:ext>
            </a:extLst>
          </p:cNvPr>
          <p:cNvSpPr txBox="1"/>
          <p:nvPr/>
        </p:nvSpPr>
        <p:spPr>
          <a:xfrm>
            <a:off x="1676400" y="5657671"/>
            <a:ext cx="6808227" cy="800219"/>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Observe that the equality of the basic equation has been maintained. Note also that the source of the increase in equity (in this case, issued shares) is indicated. </a:t>
            </a:r>
          </a:p>
          <a:p>
            <a:endParaRPr lang="en-US" dirty="0"/>
          </a:p>
        </p:txBody>
      </p:sp>
    </p:spTree>
    <p:extLst>
      <p:ext uri="{BB962C8B-B14F-4D97-AF65-F5344CB8AC3E}">
        <p14:creationId xmlns:p14="http://schemas.microsoft.com/office/powerpoint/2010/main" val="251467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535531"/>
          </a:xfrm>
          <a:prstGeom prst="rect">
            <a:avLst/>
          </a:prstGeom>
        </p:spPr>
        <p:txBody>
          <a:bodyPr wrap="square">
            <a:spAutoFit/>
          </a:bodyPr>
          <a:lstStyle/>
          <a:p>
            <a:r>
              <a:rPr lang="en-US" sz="3200" b="1" dirty="0">
                <a:solidFill>
                  <a:schemeClr val="accent3"/>
                </a:solidFill>
              </a:rPr>
              <a:t>Transaction(2). Purchase of Equipment for Cash. </a:t>
            </a:r>
            <a:endParaRPr lang="en-US" sz="20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892552"/>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purchases computer equipment for €7,000 cash. </a:t>
            </a:r>
          </a:p>
          <a:p>
            <a:endParaRPr lang="en-US" sz="1200" dirty="0"/>
          </a:p>
          <a:p>
            <a:r>
              <a:rPr lang="en-US" sz="2000" b="1" dirty="0">
                <a:solidFill>
                  <a:schemeClr val="accent3"/>
                </a:solidFill>
              </a:rPr>
              <a:t>Demonstrate: </a:t>
            </a:r>
            <a:r>
              <a:rPr lang="en-US" sz="2000" dirty="0"/>
              <a:t>Basic and equation analysis of this transaction.</a:t>
            </a:r>
          </a:p>
        </p:txBody>
      </p:sp>
      <p:pic>
        <p:nvPicPr>
          <p:cNvPr id="9" name="Picture 8">
            <a:extLst>
              <a:ext uri="{FF2B5EF4-FFF2-40B4-BE49-F238E27FC236}">
                <a16:creationId xmlns:a16="http://schemas.microsoft.com/office/drawing/2014/main" id="{5011578C-621C-104D-8879-6B2FC426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02" y="2583552"/>
            <a:ext cx="8255208" cy="3040750"/>
          </a:xfrm>
          <a:prstGeom prst="rect">
            <a:avLst/>
          </a:prstGeom>
        </p:spPr>
      </p:pic>
      <p:sp>
        <p:nvSpPr>
          <p:cNvPr id="10" name="TextBox 9">
            <a:extLst>
              <a:ext uri="{FF2B5EF4-FFF2-40B4-BE49-F238E27FC236}">
                <a16:creationId xmlns:a16="http://schemas.microsoft.com/office/drawing/2014/main" id="{D61D6268-C95F-5E40-AC7C-04CEF52FAD7D}"/>
              </a:ext>
            </a:extLst>
          </p:cNvPr>
          <p:cNvSpPr txBox="1"/>
          <p:nvPr/>
        </p:nvSpPr>
        <p:spPr>
          <a:xfrm>
            <a:off x="1676400" y="5624302"/>
            <a:ext cx="6903610" cy="86177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This transaction results in an equal increase and decrease in total assets, though the composition of assets changes. </a:t>
            </a:r>
          </a:p>
          <a:p>
            <a:endParaRPr lang="en-US" dirty="0"/>
          </a:p>
        </p:txBody>
      </p:sp>
    </p:spTree>
    <p:extLst>
      <p:ext uri="{BB962C8B-B14F-4D97-AF65-F5344CB8AC3E}">
        <p14:creationId xmlns:p14="http://schemas.microsoft.com/office/powerpoint/2010/main" val="322713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32357"/>
            <a:ext cx="8534400" cy="646331"/>
          </a:xfrm>
          <a:prstGeom prst="rect">
            <a:avLst/>
          </a:prstGeom>
        </p:spPr>
        <p:txBody>
          <a:bodyPr>
            <a:spAutoFit/>
          </a:bodyPr>
          <a:lstStyle/>
          <a:p>
            <a:r>
              <a:rPr lang="en-US" sz="4000" b="1" dirty="0">
                <a:solidFill>
                  <a:srgbClr val="990000"/>
                </a:solidFill>
                <a:ea typeface="Source Sans Pro" charset="0"/>
              </a:rPr>
              <a:t>Chapter Outline</a:t>
            </a:r>
          </a:p>
        </p:txBody>
      </p:sp>
      <p:pic>
        <p:nvPicPr>
          <p:cNvPr id="5" name="Content Placeholder 4">
            <a:extLst>
              <a:ext uri="{FF2B5EF4-FFF2-40B4-BE49-F238E27FC236}">
                <a16:creationId xmlns:a16="http://schemas.microsoft.com/office/drawing/2014/main" id="{26F3B683-124B-4B4A-B8AD-D8B325728F98}"/>
              </a:ext>
            </a:extLst>
          </p:cNvPr>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365447" y="1524000"/>
            <a:ext cx="7283128" cy="4800600"/>
          </a:xfrm>
        </p:spPr>
      </p:pic>
      <p:sp>
        <p:nvSpPr>
          <p:cNvPr id="6" name="Slide Number Placeholder "/>
          <p:cNvSpPr>
            <a:spLocks noGrp="1"/>
          </p:cNvSpPr>
          <p:nvPr>
            <p:ph type="sldNum" sz="quarter" idx="10"/>
          </p:nvPr>
        </p:nvSpPr>
        <p:spPr/>
        <p:txBody>
          <a:bodyPr/>
          <a:lstStyle/>
          <a:p>
            <a:fld id="{67B19427-F580-D146-B60E-4CADEE75497F}" type="slidenum">
              <a:rPr lang="en-US" smtClean="0"/>
              <a:pPr/>
              <a:t>3</a:t>
            </a:fld>
            <a:endParaRPr lang="en-US" dirty="0"/>
          </a:p>
        </p:txBody>
      </p:sp>
      <p:sp>
        <p:nvSpPr>
          <p:cNvPr id="7"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064580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812530"/>
          </a:xfrm>
          <a:prstGeom prst="rect">
            <a:avLst/>
          </a:prstGeom>
        </p:spPr>
        <p:txBody>
          <a:bodyPr wrap="square">
            <a:spAutoFit/>
          </a:bodyPr>
          <a:lstStyle/>
          <a:p>
            <a:r>
              <a:rPr lang="en-US" sz="3200" b="1" dirty="0">
                <a:solidFill>
                  <a:schemeClr val="accent3"/>
                </a:solidFill>
              </a:rPr>
              <a:t>Transaction(3). Purchase of Supplies on Credit. </a:t>
            </a:r>
            <a:br>
              <a:rPr lang="en-US" sz="3200" dirty="0"/>
            </a:br>
            <a:endParaRPr lang="en-US" sz="20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5240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1538883"/>
          </a:xfrm>
          <a:prstGeom prst="rect">
            <a:avLst/>
          </a:prstGeom>
          <a:noFill/>
        </p:spPr>
        <p:txBody>
          <a:bodyPr wrap="square" rtlCol="0">
            <a:spAutoFit/>
          </a:bodyPr>
          <a:lstStyle/>
          <a:p>
            <a:r>
              <a:rPr lang="en-US" sz="2000" b="1" dirty="0">
                <a:solidFill>
                  <a:schemeClr val="accent3"/>
                </a:solidFill>
              </a:rPr>
              <a:t>Assume: </a:t>
            </a:r>
            <a:r>
              <a:rPr lang="en-US" dirty="0" err="1"/>
              <a:t>Softbyte</a:t>
            </a:r>
            <a:r>
              <a:rPr lang="en-US" dirty="0"/>
              <a:t> SA purchases headsets (and other computer accessories expected to last several months) for €1,600 from Mobile Solutions. Mobile Solutions agrees to allow </a:t>
            </a:r>
            <a:r>
              <a:rPr lang="en-US" dirty="0" err="1"/>
              <a:t>Softbyte</a:t>
            </a:r>
            <a:r>
              <a:rPr lang="en-US" dirty="0"/>
              <a:t> to pay this bill in October. This transaction is a purchase on account (a credit purchase). </a:t>
            </a:r>
            <a:endParaRPr lang="en-US" sz="2000" dirty="0"/>
          </a:p>
          <a:p>
            <a:r>
              <a:rPr lang="en-US" b="1" dirty="0">
                <a:solidFill>
                  <a:schemeClr val="accent3"/>
                </a:solidFill>
              </a:rPr>
              <a:t>Demonstrate: </a:t>
            </a:r>
            <a:r>
              <a:rPr lang="en-US" dirty="0"/>
              <a:t>Basic and equation analysis of this transaction.</a:t>
            </a:r>
            <a:endParaRPr lang="en-US" sz="2000" dirty="0"/>
          </a:p>
        </p:txBody>
      </p:sp>
      <p:pic>
        <p:nvPicPr>
          <p:cNvPr id="4" name="Picture 3">
            <a:extLst>
              <a:ext uri="{FF2B5EF4-FFF2-40B4-BE49-F238E27FC236}">
                <a16:creationId xmlns:a16="http://schemas.microsoft.com/office/drawing/2014/main" id="{B0FA3663-68FE-904C-BE5D-3DE720791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3178848"/>
            <a:ext cx="8497001" cy="2533859"/>
          </a:xfrm>
          <a:prstGeom prst="rect">
            <a:avLst/>
          </a:prstGeom>
        </p:spPr>
      </p:pic>
      <p:sp>
        <p:nvSpPr>
          <p:cNvPr id="10" name="Rectangle 9">
            <a:extLst>
              <a:ext uri="{FF2B5EF4-FFF2-40B4-BE49-F238E27FC236}">
                <a16:creationId xmlns:a16="http://schemas.microsoft.com/office/drawing/2014/main" id="{94381669-A503-F147-9896-87986BD0A14E}"/>
              </a:ext>
            </a:extLst>
          </p:cNvPr>
          <p:cNvSpPr/>
          <p:nvPr/>
        </p:nvSpPr>
        <p:spPr>
          <a:xfrm>
            <a:off x="1447800" y="5745094"/>
            <a:ext cx="7162800" cy="553998"/>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Assets increase because of the expected future benefits of using the headsets and computer accessories, and liabilities increase by the amount due Mobile Solutions.</a:t>
            </a:r>
            <a:r>
              <a:rPr lang="en-US" dirty="0">
                <a:latin typeface="STIX" pitchFamily="2" charset="2"/>
              </a:rPr>
              <a:t> </a:t>
            </a:r>
            <a:endParaRPr lang="en-US" dirty="0"/>
          </a:p>
        </p:txBody>
      </p:sp>
    </p:spTree>
    <p:extLst>
      <p:ext uri="{BB962C8B-B14F-4D97-AF65-F5344CB8AC3E}">
        <p14:creationId xmlns:p14="http://schemas.microsoft.com/office/powerpoint/2010/main" val="207300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978729"/>
          </a:xfrm>
          <a:prstGeom prst="rect">
            <a:avLst/>
          </a:prstGeom>
        </p:spPr>
        <p:txBody>
          <a:bodyPr wrap="square">
            <a:spAutoFit/>
          </a:bodyPr>
          <a:lstStyle/>
          <a:p>
            <a:r>
              <a:rPr lang="en-US" sz="3200" b="1" dirty="0">
                <a:solidFill>
                  <a:schemeClr val="accent3"/>
                </a:solidFill>
              </a:rPr>
              <a:t>Transaction (4). Services Performed for Cash. </a:t>
            </a: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1323439"/>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receives €1,200 cash from customers for app development services it has performed. This transaction represents </a:t>
            </a:r>
            <a:r>
              <a:rPr lang="en-US" sz="2000" dirty="0" err="1"/>
              <a:t>Softbyte’s</a:t>
            </a:r>
            <a:r>
              <a:rPr lang="en-US" sz="2000" dirty="0"/>
              <a:t> principal revenue-producing activity. Recall that </a:t>
            </a:r>
            <a:r>
              <a:rPr lang="en-US" sz="2000" b="1" dirty="0"/>
              <a:t>revenue increases equity</a:t>
            </a:r>
            <a:r>
              <a:rPr lang="en-US" sz="2000" dirty="0"/>
              <a:t>. </a:t>
            </a:r>
          </a:p>
          <a:p>
            <a:r>
              <a:rPr lang="en-US" sz="2000" b="1" dirty="0">
                <a:solidFill>
                  <a:schemeClr val="accent3"/>
                </a:solidFill>
              </a:rPr>
              <a:t>Demonstrate: </a:t>
            </a:r>
            <a:r>
              <a:rPr lang="en-US" sz="2000" dirty="0"/>
              <a:t>Basic and equation analysis of this transaction.</a:t>
            </a:r>
          </a:p>
        </p:txBody>
      </p:sp>
      <p:pic>
        <p:nvPicPr>
          <p:cNvPr id="4" name="Picture 3">
            <a:extLst>
              <a:ext uri="{FF2B5EF4-FFF2-40B4-BE49-F238E27FC236}">
                <a16:creationId xmlns:a16="http://schemas.microsoft.com/office/drawing/2014/main" id="{EB831767-1DB4-784C-8A6C-C596657A4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3156726"/>
            <a:ext cx="8255208" cy="2453503"/>
          </a:xfrm>
          <a:prstGeom prst="rect">
            <a:avLst/>
          </a:prstGeom>
        </p:spPr>
      </p:pic>
      <p:sp>
        <p:nvSpPr>
          <p:cNvPr id="10" name="TextBox 9">
            <a:extLst>
              <a:ext uri="{FF2B5EF4-FFF2-40B4-BE49-F238E27FC236}">
                <a16:creationId xmlns:a16="http://schemas.microsoft.com/office/drawing/2014/main" id="{D824D4E0-7439-D545-BF9B-F6F08AD246E2}"/>
              </a:ext>
            </a:extLst>
          </p:cNvPr>
          <p:cNvSpPr txBox="1"/>
          <p:nvPr/>
        </p:nvSpPr>
        <p:spPr>
          <a:xfrm>
            <a:off x="1447800" y="5592249"/>
            <a:ext cx="232948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Recall that </a:t>
            </a:r>
            <a:r>
              <a:rPr lang="en-US" sz="1100" b="1" dirty="0">
                <a:latin typeface="Times New Roman" panose="02020603050405020304" pitchFamily="18" charset="0"/>
                <a:cs typeface="Times New Roman" panose="02020603050405020304" pitchFamily="18" charset="0"/>
              </a:rPr>
              <a:t>revenue increases equity</a:t>
            </a:r>
            <a:r>
              <a:rPr lang="en-US" sz="11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13165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421928"/>
          </a:xfrm>
          <a:prstGeom prst="rect">
            <a:avLst/>
          </a:prstGeom>
        </p:spPr>
        <p:txBody>
          <a:bodyPr wrap="square">
            <a:spAutoFit/>
          </a:bodyPr>
          <a:lstStyle/>
          <a:p>
            <a:r>
              <a:rPr lang="en-US" sz="3200" b="1" dirty="0">
                <a:solidFill>
                  <a:schemeClr val="accent3"/>
                </a:solidFill>
              </a:rPr>
              <a:t>Transaction (5). Purchase of Advertising on Credit. </a:t>
            </a: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1015663"/>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receives a bill for €250 from </a:t>
            </a:r>
            <a:r>
              <a:rPr lang="en-US" sz="2000" i="1" dirty="0"/>
              <a:t>Programming News </a:t>
            </a:r>
            <a:r>
              <a:rPr lang="en-US" sz="2000" dirty="0"/>
              <a:t>for advertising on its website but postpones payment until a later date. </a:t>
            </a:r>
          </a:p>
          <a:p>
            <a:r>
              <a:rPr lang="en-US" sz="2000" b="1" dirty="0">
                <a:solidFill>
                  <a:schemeClr val="accent3"/>
                </a:solidFill>
              </a:rPr>
              <a:t>Demonstrate: </a:t>
            </a:r>
            <a:r>
              <a:rPr lang="en-US" sz="2000" dirty="0"/>
              <a:t>Basic and equation analysis of this transaction.</a:t>
            </a:r>
          </a:p>
        </p:txBody>
      </p:sp>
      <p:pic>
        <p:nvPicPr>
          <p:cNvPr id="9" name="Picture 8">
            <a:extLst>
              <a:ext uri="{FF2B5EF4-FFF2-40B4-BE49-F238E27FC236}">
                <a16:creationId xmlns:a16="http://schemas.microsoft.com/office/drawing/2014/main" id="{4C7C920D-AC77-954D-B1BC-D7FC11E70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2610357"/>
            <a:ext cx="8336936" cy="2514600"/>
          </a:xfrm>
          <a:prstGeom prst="rect">
            <a:avLst/>
          </a:prstGeom>
        </p:spPr>
      </p:pic>
      <p:sp>
        <p:nvSpPr>
          <p:cNvPr id="10" name="TextBox 9">
            <a:extLst>
              <a:ext uri="{FF2B5EF4-FFF2-40B4-BE49-F238E27FC236}">
                <a16:creationId xmlns:a16="http://schemas.microsoft.com/office/drawing/2014/main" id="{76550D3F-A2A6-704F-BCF3-B6B0AC9B3812}"/>
              </a:ext>
            </a:extLst>
          </p:cNvPr>
          <p:cNvSpPr txBox="1"/>
          <p:nvPr/>
        </p:nvSpPr>
        <p:spPr>
          <a:xfrm>
            <a:off x="1408604" y="5124957"/>
            <a:ext cx="7283724" cy="1107996"/>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two sides of the equation still balance at €17,800. Retained Earnings decreases when </a:t>
            </a:r>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incurs the expense. Expenses do not have to be paid in cash at the time they are incurred. </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When </a:t>
            </a:r>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pays at a later date, the liability Accounts Payable will decrease and the asset Cash will decrease [see Transaction (8)]. The cost of advertising is an expense (rather than an asset) because </a:t>
            </a:r>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has used the benefits. Advertising Expense is included in determining net income. </a:t>
            </a:r>
          </a:p>
        </p:txBody>
      </p:sp>
    </p:spTree>
    <p:extLst>
      <p:ext uri="{BB962C8B-B14F-4D97-AF65-F5344CB8AC3E}">
        <p14:creationId xmlns:p14="http://schemas.microsoft.com/office/powerpoint/2010/main" val="6625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2308324"/>
          </a:xfrm>
          <a:prstGeom prst="rect">
            <a:avLst/>
          </a:prstGeom>
        </p:spPr>
        <p:txBody>
          <a:bodyPr wrap="square">
            <a:spAutoFit/>
          </a:bodyPr>
          <a:lstStyle/>
          <a:p>
            <a:r>
              <a:rPr lang="en-US" sz="3200" b="1" dirty="0">
                <a:solidFill>
                  <a:schemeClr val="accent3"/>
                </a:solidFill>
              </a:rPr>
              <a:t>Transaction (6). </a:t>
            </a:r>
            <a:br>
              <a:rPr lang="en-US" sz="3200" b="1" dirty="0">
                <a:solidFill>
                  <a:schemeClr val="accent3"/>
                </a:solidFill>
              </a:rPr>
            </a:br>
            <a:r>
              <a:rPr lang="en-US" sz="3200" b="1" dirty="0">
                <a:solidFill>
                  <a:schemeClr val="accent3"/>
                </a:solidFill>
              </a:rPr>
              <a:t>Services Performed for Cash &amp; Credit. </a:t>
            </a: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4093428"/>
          </a:xfrm>
          <a:prstGeom prst="rect">
            <a:avLst/>
          </a:prstGeom>
          <a:noFill/>
        </p:spPr>
        <p:txBody>
          <a:bodyPr wrap="square" rtlCol="0">
            <a:spAutoFit/>
          </a:bodyPr>
          <a:lstStyle/>
          <a:p>
            <a:endParaRPr lang="en-US" sz="2000" b="1" dirty="0">
              <a:solidFill>
                <a:schemeClr val="accent3"/>
              </a:solidFill>
            </a:endParaRPr>
          </a:p>
          <a:p>
            <a:r>
              <a:rPr lang="en-US" sz="2000" b="1" dirty="0">
                <a:solidFill>
                  <a:schemeClr val="accent3"/>
                </a:solidFill>
              </a:rPr>
              <a:t>Assume: </a:t>
            </a:r>
            <a:r>
              <a:rPr lang="en-US" sz="2000" dirty="0" err="1"/>
              <a:t>Softbyte</a:t>
            </a:r>
            <a:r>
              <a:rPr lang="en-US" sz="2000" dirty="0"/>
              <a:t> SA performs €3,500 of app development services for customers. The company receives cash of €1,500 from customers, and it bills the balance of €2,000 on account.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B29F9738-DA33-9F40-B61B-755F9EA55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3252760"/>
            <a:ext cx="8423863" cy="2538440"/>
          </a:xfrm>
          <a:prstGeom prst="rect">
            <a:avLst/>
          </a:prstGeom>
        </p:spPr>
      </p:pic>
      <p:sp>
        <p:nvSpPr>
          <p:cNvPr id="10" name="TextBox 9">
            <a:extLst>
              <a:ext uri="{FF2B5EF4-FFF2-40B4-BE49-F238E27FC236}">
                <a16:creationId xmlns:a16="http://schemas.microsoft.com/office/drawing/2014/main" id="{72B3BCC2-0C19-A74C-B8A1-FDCEFAEFC071}"/>
              </a:ext>
            </a:extLst>
          </p:cNvPr>
          <p:cNvSpPr txBox="1"/>
          <p:nvPr/>
        </p:nvSpPr>
        <p:spPr>
          <a:xfrm>
            <a:off x="1431745" y="5682734"/>
            <a:ext cx="3801041"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This transaction results in an equal increase in assets and equity.</a:t>
            </a:r>
          </a:p>
        </p:txBody>
      </p:sp>
    </p:spTree>
    <p:extLst>
      <p:ext uri="{BB962C8B-B14F-4D97-AF65-F5344CB8AC3E}">
        <p14:creationId xmlns:p14="http://schemas.microsoft.com/office/powerpoint/2010/main" val="3453767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865126"/>
          </a:xfrm>
          <a:prstGeom prst="rect">
            <a:avLst/>
          </a:prstGeom>
        </p:spPr>
        <p:txBody>
          <a:bodyPr wrap="square">
            <a:spAutoFit/>
          </a:bodyPr>
          <a:lstStyle/>
          <a:p>
            <a:r>
              <a:rPr lang="en-US" sz="3200" b="1" dirty="0">
                <a:solidFill>
                  <a:schemeClr val="accent3"/>
                </a:solidFill>
              </a:rPr>
              <a:t>Transaction (7). Payment of Expenses. </a:t>
            </a: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5240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3447098"/>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pays the following expenses in cash for September: office rent €600, salaries and wages of employees €900, and utilities €200.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9FCF7F78-E1ED-D044-8ED1-4F5BB5A8F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96" y="2726285"/>
            <a:ext cx="8483808" cy="2853214"/>
          </a:xfrm>
          <a:prstGeom prst="rect">
            <a:avLst/>
          </a:prstGeom>
        </p:spPr>
      </p:pic>
      <p:sp>
        <p:nvSpPr>
          <p:cNvPr id="10" name="TextBox 9">
            <a:extLst>
              <a:ext uri="{FF2B5EF4-FFF2-40B4-BE49-F238E27FC236}">
                <a16:creationId xmlns:a16="http://schemas.microsoft.com/office/drawing/2014/main" id="{BD6432C5-1203-164F-A67D-8AEF0F427E5F}"/>
              </a:ext>
            </a:extLst>
          </p:cNvPr>
          <p:cNvSpPr txBox="1"/>
          <p:nvPr/>
        </p:nvSpPr>
        <p:spPr>
          <a:xfrm>
            <a:off x="1437135" y="5555959"/>
            <a:ext cx="3830295"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This transaction results in an equal decrease in assets and equity. </a:t>
            </a:r>
          </a:p>
        </p:txBody>
      </p:sp>
    </p:spTree>
    <p:extLst>
      <p:ext uri="{BB962C8B-B14F-4D97-AF65-F5344CB8AC3E}">
        <p14:creationId xmlns:p14="http://schemas.microsoft.com/office/powerpoint/2010/main" val="4222509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421928"/>
          </a:xfrm>
          <a:prstGeom prst="rect">
            <a:avLst/>
          </a:prstGeom>
        </p:spPr>
        <p:txBody>
          <a:bodyPr wrap="square">
            <a:spAutoFit/>
          </a:bodyPr>
          <a:lstStyle/>
          <a:p>
            <a:r>
              <a:rPr lang="en-US" sz="3200" b="1" dirty="0">
                <a:solidFill>
                  <a:schemeClr val="accent3"/>
                </a:solidFill>
              </a:rPr>
              <a:t>Transaction (8). Payment of Accounts Payable. </a:t>
            </a: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3785652"/>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pays its €250 </a:t>
            </a:r>
            <a:r>
              <a:rPr lang="en-US" sz="2000" i="1" dirty="0"/>
              <a:t>Programming News </a:t>
            </a:r>
            <a:r>
              <a:rPr lang="en-US" sz="2000" dirty="0"/>
              <a:t>bill in cash. The company previously [in Transaction (5)] recorded the bill as an increase in Accounts Payable and a decrease in equity.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0" name="TextBox 9">
            <a:extLst>
              <a:ext uri="{FF2B5EF4-FFF2-40B4-BE49-F238E27FC236}">
                <a16:creationId xmlns:a16="http://schemas.microsoft.com/office/drawing/2014/main" id="{BD6432C5-1203-164F-A67D-8AEF0F427E5F}"/>
              </a:ext>
            </a:extLst>
          </p:cNvPr>
          <p:cNvSpPr txBox="1"/>
          <p:nvPr/>
        </p:nvSpPr>
        <p:spPr>
          <a:xfrm>
            <a:off x="1437135" y="5555959"/>
            <a:ext cx="7097265"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Observe that the payment of a liability related to an expense that has previously been recorded does not affect equity. </a:t>
            </a:r>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recorded the expense [in Transaction (5)] and should not record it again. </a:t>
            </a:r>
          </a:p>
        </p:txBody>
      </p:sp>
      <p:pic>
        <p:nvPicPr>
          <p:cNvPr id="4" name="Picture 3">
            <a:extLst>
              <a:ext uri="{FF2B5EF4-FFF2-40B4-BE49-F238E27FC236}">
                <a16:creationId xmlns:a16="http://schemas.microsoft.com/office/drawing/2014/main" id="{13F8F76E-D888-E548-9FA9-6A854775E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116536"/>
            <a:ext cx="8229600" cy="2439423"/>
          </a:xfrm>
          <a:prstGeom prst="rect">
            <a:avLst/>
          </a:prstGeom>
        </p:spPr>
      </p:pic>
    </p:spTree>
    <p:extLst>
      <p:ext uri="{BB962C8B-B14F-4D97-AF65-F5344CB8AC3E}">
        <p14:creationId xmlns:p14="http://schemas.microsoft.com/office/powerpoint/2010/main" val="4249395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865126"/>
          </a:xfrm>
          <a:prstGeom prst="rect">
            <a:avLst/>
          </a:prstGeom>
        </p:spPr>
        <p:txBody>
          <a:bodyPr wrap="square">
            <a:spAutoFit/>
          </a:bodyPr>
          <a:lstStyle/>
          <a:p>
            <a:r>
              <a:rPr lang="en-US" sz="3200" b="1" dirty="0">
                <a:solidFill>
                  <a:schemeClr val="accent3"/>
                </a:solidFill>
              </a:rPr>
              <a:t>Transaction (9). Receipt of Cash on Account. </a:t>
            </a: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3447098"/>
          </a:xfrm>
          <a:prstGeom prst="rect">
            <a:avLst/>
          </a:prstGeom>
          <a:noFill/>
        </p:spPr>
        <p:txBody>
          <a:bodyPr wrap="square" rtlCol="0">
            <a:spAutoFit/>
          </a:bodyPr>
          <a:lstStyle/>
          <a:p>
            <a:r>
              <a:rPr lang="en-US" sz="2000" b="1" dirty="0">
                <a:solidFill>
                  <a:schemeClr val="accent3"/>
                </a:solidFill>
              </a:rPr>
              <a:t>Assume: </a:t>
            </a:r>
            <a:r>
              <a:rPr lang="en-US" sz="2000" dirty="0" err="1"/>
              <a:t>Softbyte</a:t>
            </a:r>
            <a:r>
              <a:rPr lang="en-US" sz="2000" dirty="0"/>
              <a:t> SA receives €600 in cash from customers who had been billed for services [in Transaction (6)].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0" name="TextBox 9">
            <a:extLst>
              <a:ext uri="{FF2B5EF4-FFF2-40B4-BE49-F238E27FC236}">
                <a16:creationId xmlns:a16="http://schemas.microsoft.com/office/drawing/2014/main" id="{BD6432C5-1203-164F-A67D-8AEF0F427E5F}"/>
              </a:ext>
            </a:extLst>
          </p:cNvPr>
          <p:cNvSpPr txBox="1"/>
          <p:nvPr/>
        </p:nvSpPr>
        <p:spPr>
          <a:xfrm>
            <a:off x="1447800" y="5048039"/>
            <a:ext cx="7097265" cy="938719"/>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Transaction (9) does not change total assets, but it changes the composition of those assets.</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Note that the collection of an account receivable for services previously billed and recorded does not affect equity. </a:t>
            </a:r>
          </a:p>
          <a:p>
            <a:r>
              <a:rPr lang="en-US" sz="1100" dirty="0" err="1">
                <a:latin typeface="Times New Roman" panose="02020603050405020304" pitchFamily="18" charset="0"/>
                <a:cs typeface="Times New Roman" panose="02020603050405020304" pitchFamily="18" charset="0"/>
              </a:rPr>
              <a:t>Softbyte</a:t>
            </a:r>
            <a:r>
              <a:rPr lang="en-US" sz="1100" dirty="0">
                <a:latin typeface="Times New Roman" panose="02020603050405020304" pitchFamily="18" charset="0"/>
                <a:cs typeface="Times New Roman" panose="02020603050405020304" pitchFamily="18" charset="0"/>
              </a:rPr>
              <a:t> already recorded this revenue [in Transaction (6)] and should not record it again. </a:t>
            </a:r>
          </a:p>
          <a:p>
            <a:r>
              <a:rPr lang="en-US" sz="1100" dirty="0">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692F9C6A-27BB-B94B-A0F4-DC4C51E82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92" y="2627126"/>
            <a:ext cx="8407608" cy="2445166"/>
          </a:xfrm>
          <a:prstGeom prst="rect">
            <a:avLst/>
          </a:prstGeom>
        </p:spPr>
      </p:pic>
    </p:spTree>
    <p:extLst>
      <p:ext uri="{BB962C8B-B14F-4D97-AF65-F5344CB8AC3E}">
        <p14:creationId xmlns:p14="http://schemas.microsoft.com/office/powerpoint/2010/main" val="2236750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2308324"/>
          </a:xfrm>
          <a:prstGeom prst="rect">
            <a:avLst/>
          </a:prstGeom>
        </p:spPr>
        <p:txBody>
          <a:bodyPr wrap="square">
            <a:spAutoFit/>
          </a:bodyPr>
          <a:lstStyle/>
          <a:p>
            <a:r>
              <a:rPr lang="en-US" sz="3200" b="1" dirty="0">
                <a:solidFill>
                  <a:schemeClr val="accent3"/>
                </a:solidFill>
              </a:rPr>
              <a:t>Transaction (10). Dividends. </a:t>
            </a: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55392" y="1561472"/>
            <a:ext cx="8255208" cy="3785652"/>
          </a:xfrm>
          <a:prstGeom prst="rect">
            <a:avLst/>
          </a:prstGeom>
          <a:noFill/>
        </p:spPr>
        <p:txBody>
          <a:bodyPr wrap="square" rtlCol="0">
            <a:spAutoFit/>
          </a:bodyPr>
          <a:lstStyle/>
          <a:p>
            <a:r>
              <a:rPr lang="en-US" sz="2000" b="1" dirty="0">
                <a:solidFill>
                  <a:schemeClr val="accent3"/>
                </a:solidFill>
              </a:rPr>
              <a:t>Assume: </a:t>
            </a:r>
            <a:r>
              <a:rPr lang="en-US" sz="2000" dirty="0"/>
              <a:t>The company pays a dividend of €1,300 in cash to Ray and Barbara Neal, the shareholders of </a:t>
            </a:r>
            <a:r>
              <a:rPr lang="en-US" sz="2000" dirty="0" err="1"/>
              <a:t>Softbyte</a:t>
            </a:r>
            <a:r>
              <a:rPr lang="en-US" sz="2000" dirty="0"/>
              <a:t> SA. This transaction results in an equal decrease in assets and equity. </a:t>
            </a:r>
          </a:p>
          <a:p>
            <a:r>
              <a:rPr lang="en-US" sz="2000" b="1" dirty="0">
                <a:solidFill>
                  <a:schemeClr val="accent3"/>
                </a:solidFill>
              </a:rPr>
              <a:t>Demonstrate: </a:t>
            </a:r>
            <a:r>
              <a:rPr lang="en-US" sz="2000" dirty="0"/>
              <a:t>Basic and equation analysis of this transaction.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0" name="TextBox 9">
            <a:extLst>
              <a:ext uri="{FF2B5EF4-FFF2-40B4-BE49-F238E27FC236}">
                <a16:creationId xmlns:a16="http://schemas.microsoft.com/office/drawing/2014/main" id="{BD6432C5-1203-164F-A67D-8AEF0F427E5F}"/>
              </a:ext>
            </a:extLst>
          </p:cNvPr>
          <p:cNvSpPr txBox="1"/>
          <p:nvPr/>
        </p:nvSpPr>
        <p:spPr>
          <a:xfrm>
            <a:off x="1447800" y="5048039"/>
            <a:ext cx="7097265" cy="938719"/>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Transaction (9) does not change total assets, but it changes the composition of those assets.</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Note that the dividend reduces retained earnings, which is part of equity. </a:t>
            </a:r>
            <a:r>
              <a:rPr lang="en-US" sz="1100" b="1" dirty="0">
                <a:latin typeface="Times New Roman" panose="02020603050405020304" pitchFamily="18" charset="0"/>
                <a:cs typeface="Times New Roman" panose="02020603050405020304" pitchFamily="18" charset="0"/>
              </a:rPr>
              <a:t>Dividends are not expenses</a:t>
            </a:r>
            <a:r>
              <a:rPr lang="en-US" sz="1100" dirty="0">
                <a:latin typeface="Times New Roman" panose="02020603050405020304" pitchFamily="18" charset="0"/>
                <a:cs typeface="Times New Roman" panose="02020603050405020304" pitchFamily="18" charset="0"/>
              </a:rPr>
              <a:t>. </a:t>
            </a:r>
          </a:p>
          <a:p>
            <a:r>
              <a:rPr lang="en-US" sz="1100" dirty="0">
                <a:latin typeface="Times New Roman" panose="02020603050405020304" pitchFamily="18" charset="0"/>
                <a:cs typeface="Times New Roman" panose="02020603050405020304" pitchFamily="18" charset="0"/>
              </a:rPr>
              <a:t>Like shareholders’ investments, dividends are excluded in determining net income. </a:t>
            </a:r>
          </a:p>
          <a:p>
            <a:r>
              <a:rPr lang="en-US" sz="11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904F373F-2041-F84E-9B9A-E84BCAEB5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98" y="2973284"/>
            <a:ext cx="8153400" cy="2425956"/>
          </a:xfrm>
          <a:prstGeom prst="rect">
            <a:avLst/>
          </a:prstGeom>
        </p:spPr>
      </p:pic>
    </p:spTree>
    <p:extLst>
      <p:ext uri="{BB962C8B-B14F-4D97-AF65-F5344CB8AC3E}">
        <p14:creationId xmlns:p14="http://schemas.microsoft.com/office/powerpoint/2010/main" val="1227892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682038" cy="1865126"/>
          </a:xfrm>
          <a:prstGeom prst="rect">
            <a:avLst/>
          </a:prstGeom>
        </p:spPr>
        <p:txBody>
          <a:bodyPr wrap="square">
            <a:spAutoFit/>
          </a:bodyPr>
          <a:lstStyle/>
          <a:p>
            <a:r>
              <a:rPr lang="en-US" sz="3200" b="1" dirty="0" err="1">
                <a:solidFill>
                  <a:schemeClr val="accent3"/>
                </a:solidFill>
              </a:rPr>
              <a:t>Softbyte</a:t>
            </a:r>
            <a:r>
              <a:rPr lang="en-US" sz="3200" b="1" dirty="0">
                <a:solidFill>
                  <a:schemeClr val="accent3"/>
                </a:solidFill>
              </a:rPr>
              <a:t> SA: </a:t>
            </a:r>
            <a:r>
              <a:rPr lang="en-US" sz="3200" b="1" dirty="0">
                <a:solidFill>
                  <a:schemeClr val="accent2"/>
                </a:solidFill>
                <a:latin typeface="Calibri" panose="020F0502020204030204" pitchFamily="34" charset="0"/>
                <a:cs typeface="Calibri" panose="020F0502020204030204" pitchFamily="34" charset="0"/>
              </a:rPr>
              <a:t>Tabular Analysis of Transactions</a:t>
            </a: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524000"/>
            <a:ext cx="8535614" cy="4495800"/>
          </a:xfrm>
          <a:prstGeom prst="rect">
            <a:avLst/>
          </a:prstGeom>
        </p:spPr>
        <p:txBody>
          <a:bodyPr/>
          <a:lstStyle/>
          <a:p>
            <a:pPr marL="0" indent="0">
              <a:buNone/>
            </a:pP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600164"/>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Analyzing Business Transactions </a:t>
            </a:r>
            <a:endParaRPr lang="en-US" sz="3600" dirty="0"/>
          </a:p>
        </p:txBody>
      </p:sp>
      <p:pic>
        <p:nvPicPr>
          <p:cNvPr id="9" name="Picture 8">
            <a:extLst>
              <a:ext uri="{FF2B5EF4-FFF2-40B4-BE49-F238E27FC236}">
                <a16:creationId xmlns:a16="http://schemas.microsoft.com/office/drawing/2014/main" id="{06FC4FA9-BE47-6F4C-A182-A02A6BE35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19" y="1931433"/>
            <a:ext cx="8329962" cy="3528534"/>
          </a:xfrm>
          <a:prstGeom prst="rect">
            <a:avLst/>
          </a:prstGeom>
        </p:spPr>
      </p:pic>
      <p:pic>
        <p:nvPicPr>
          <p:cNvPr id="14" name="Picture 13">
            <a:extLst>
              <a:ext uri="{FF2B5EF4-FFF2-40B4-BE49-F238E27FC236}">
                <a16:creationId xmlns:a16="http://schemas.microsoft.com/office/drawing/2014/main" id="{B581ADB7-36C8-F64D-AE2C-B783C03817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019" y="5459967"/>
            <a:ext cx="3352800" cy="244475"/>
          </a:xfrm>
          <a:prstGeom prst="rect">
            <a:avLst/>
          </a:prstGeom>
        </p:spPr>
      </p:pic>
    </p:spTree>
    <p:extLst>
      <p:ext uri="{BB962C8B-B14F-4D97-AF65-F5344CB8AC3E}">
        <p14:creationId xmlns:p14="http://schemas.microsoft.com/office/powerpoint/2010/main" val="3665230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682038" cy="2751522"/>
          </a:xfrm>
          <a:prstGeom prst="rect">
            <a:avLst/>
          </a:prstGeom>
        </p:spPr>
        <p:txBody>
          <a:bodyPr wrap="square">
            <a:spAutoFit/>
          </a:bodyPr>
          <a:lstStyle/>
          <a:p>
            <a:r>
              <a:rPr lang="en-US" sz="3200" b="1" dirty="0">
                <a:solidFill>
                  <a:schemeClr val="accent2"/>
                </a:solidFill>
                <a:latin typeface="Calibri" panose="020F0502020204030204" pitchFamily="34" charset="0"/>
                <a:cs typeface="Calibri" panose="020F0502020204030204" pitchFamily="34" charset="0"/>
              </a:rPr>
              <a:t>Key Points </a:t>
            </a: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447800"/>
            <a:ext cx="8535614" cy="4495800"/>
          </a:xfrm>
          <a:prstGeom prst="rect">
            <a:avLst/>
          </a:prstGeom>
        </p:spPr>
        <p:txBody>
          <a:bodyPr/>
          <a:lstStyle/>
          <a:p>
            <a:pPr marL="0" indent="0">
              <a:buNone/>
            </a:pPr>
            <a:r>
              <a:rPr lang="en-US" b="1" dirty="0"/>
              <a:t> </a:t>
            </a:r>
            <a:endParaRPr lang="en-US" sz="2400" dirty="0"/>
          </a:p>
          <a:p>
            <a:pPr marL="0" indent="0">
              <a:buNone/>
            </a:pPr>
            <a:endParaRPr lang="en-US" sz="2400" dirty="0">
              <a:solidFill>
                <a:schemeClr val="accent1"/>
              </a:solidFill>
            </a:endParaRPr>
          </a:p>
          <a:p>
            <a:pPr marL="228600" lvl="2" indent="0">
              <a:lnSpc>
                <a:spcPct val="100000"/>
              </a:lnSpc>
              <a:spcBef>
                <a:spcPts val="1200"/>
              </a:spcBef>
              <a:buClr>
                <a:srgbClr val="990000"/>
              </a:buClr>
              <a:buSzPct val="100000"/>
              <a:buNone/>
            </a:pPr>
            <a:r>
              <a:rPr lang="en-US" sz="2400" b="1" dirty="0"/>
              <a:t> </a:t>
            </a:r>
            <a:endParaRPr lang="en-US" sz="2400"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2" name="TextBox 1">
            <a:extLst>
              <a:ext uri="{FF2B5EF4-FFF2-40B4-BE49-F238E27FC236}">
                <a16:creationId xmlns:a16="http://schemas.microsoft.com/office/drawing/2014/main" id="{21D3E0F8-2ECB-094F-9817-F7FED4A9D7A9}"/>
              </a:ext>
            </a:extLst>
          </p:cNvPr>
          <p:cNvSpPr txBox="1"/>
          <p:nvPr/>
        </p:nvSpPr>
        <p:spPr>
          <a:xfrm>
            <a:off x="309562" y="2051376"/>
            <a:ext cx="8255208" cy="3293209"/>
          </a:xfrm>
          <a:prstGeom prst="rect">
            <a:avLst/>
          </a:prstGeom>
          <a:noFill/>
        </p:spPr>
        <p:txBody>
          <a:bodyPr wrap="square" rtlCol="0">
            <a:spAutoFit/>
          </a:bodyPr>
          <a:lstStyle/>
          <a:p>
            <a:pPr marL="457200" indent="-457200">
              <a:spcAft>
                <a:spcPts val="600"/>
              </a:spcAft>
              <a:buClr>
                <a:schemeClr val="accent2"/>
              </a:buClr>
              <a:buFont typeface="+mj-lt"/>
              <a:buAutoNum type="arabicPeriod"/>
            </a:pPr>
            <a:r>
              <a:rPr lang="en-US" sz="2400" dirty="0"/>
              <a:t>Each transaction must be analyzed in terms of its effect on: </a:t>
            </a:r>
          </a:p>
          <a:p>
            <a:pPr lvl="1">
              <a:spcAft>
                <a:spcPts val="600"/>
              </a:spcAft>
              <a:buClr>
                <a:schemeClr val="accent2"/>
              </a:buClr>
            </a:pPr>
            <a:r>
              <a:rPr lang="en-US" sz="2400" dirty="0"/>
              <a:t>a. The three components of the basic accounting equation.</a:t>
            </a:r>
          </a:p>
          <a:p>
            <a:pPr lvl="1">
              <a:spcAft>
                <a:spcPts val="1800"/>
              </a:spcAft>
              <a:buClr>
                <a:schemeClr val="accent2"/>
              </a:buClr>
            </a:pPr>
            <a:r>
              <a:rPr lang="en-US" sz="2400" dirty="0"/>
              <a:t>b. Specific types (kinds) of items within each component. </a:t>
            </a:r>
          </a:p>
          <a:p>
            <a:pPr marL="457200" indent="-457200">
              <a:spcAft>
                <a:spcPts val="1800"/>
              </a:spcAft>
              <a:buClr>
                <a:schemeClr val="accent2"/>
              </a:buClr>
              <a:buFont typeface="+mj-lt"/>
              <a:buAutoNum type="arabicPeriod"/>
            </a:pPr>
            <a:r>
              <a:rPr lang="en-US" sz="2400" dirty="0"/>
              <a:t>The two sides of the equation must always be equal. </a:t>
            </a:r>
          </a:p>
          <a:p>
            <a:pPr marL="457200" indent="-457200">
              <a:spcAft>
                <a:spcPts val="1200"/>
              </a:spcAft>
              <a:buClr>
                <a:schemeClr val="accent2"/>
              </a:buClr>
              <a:buFont typeface="+mj-lt"/>
              <a:buAutoNum type="arabicPeriod"/>
            </a:pPr>
            <a:r>
              <a:rPr lang="en-US" sz="2400" dirty="0"/>
              <a:t>The Share Capital—Ordinary and Retained Earnings columns indicate the causes of each change in the shareholders’ claim on assets. </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600164"/>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Analyzing Business Transactions </a:t>
            </a:r>
            <a:endParaRPr lang="en-US" sz="3600" dirty="0"/>
          </a:p>
        </p:txBody>
      </p:sp>
    </p:spTree>
    <p:extLst>
      <p:ext uri="{BB962C8B-B14F-4D97-AF65-F5344CB8AC3E}">
        <p14:creationId xmlns:p14="http://schemas.microsoft.com/office/powerpoint/2010/main" val="349390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1</a:t>
            </a:r>
            <a:br>
              <a:rPr lang="en-IN" b="1" dirty="0">
                <a:solidFill>
                  <a:srgbClr val="931B21"/>
                </a:solidFill>
              </a:rPr>
            </a:br>
            <a:r>
              <a:rPr lang="en-US" b="1" dirty="0">
                <a:solidFill>
                  <a:schemeClr val="accent1"/>
                </a:solidFill>
              </a:rPr>
              <a:t>Identify the activities and users associated with accounting.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4</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Tree>
    <p:extLst>
      <p:ext uri="{BB962C8B-B14F-4D97-AF65-F5344CB8AC3E}">
        <p14:creationId xmlns:p14="http://schemas.microsoft.com/office/powerpoint/2010/main" val="412647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6351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Tabular Analysis</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pic>
        <p:nvPicPr>
          <p:cNvPr id="4" name="Picture 3">
            <a:extLst>
              <a:ext uri="{FF2B5EF4-FFF2-40B4-BE49-F238E27FC236}">
                <a16:creationId xmlns:a16="http://schemas.microsoft.com/office/drawing/2014/main" id="{3B77F1E9-2E29-F845-BF81-5D76D61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53" y="1494912"/>
            <a:ext cx="8191500" cy="2705100"/>
          </a:xfrm>
          <a:prstGeom prst="rect">
            <a:avLst/>
          </a:prstGeom>
        </p:spPr>
      </p:pic>
      <p:sp>
        <p:nvSpPr>
          <p:cNvPr id="9" name="Rectangle 8">
            <a:extLst>
              <a:ext uri="{FF2B5EF4-FFF2-40B4-BE49-F238E27FC236}">
                <a16:creationId xmlns:a16="http://schemas.microsoft.com/office/drawing/2014/main" id="{52C0F03F-1EE8-174D-847C-3A975D2A7693}"/>
              </a:ext>
            </a:extLst>
          </p:cNvPr>
          <p:cNvSpPr/>
          <p:nvPr/>
        </p:nvSpPr>
        <p:spPr>
          <a:xfrm>
            <a:off x="202557" y="4272649"/>
            <a:ext cx="8157453" cy="1631216"/>
          </a:xfrm>
          <a:prstGeom prst="rect">
            <a:avLst/>
          </a:prstGeom>
        </p:spPr>
        <p:txBody>
          <a:bodyPr wrap="square">
            <a:spAutoFit/>
          </a:bodyPr>
          <a:lstStyle/>
          <a:p>
            <a:endParaRPr lang="en-US" sz="2000" b="1" dirty="0">
              <a:solidFill>
                <a:srgbClr val="B20000"/>
              </a:solidFill>
              <a:latin typeface="Calibri" panose="020F0502020204030204" pitchFamily="34" charset="0"/>
              <a:cs typeface="Calibri" panose="020F0502020204030204" pitchFamily="34" charset="0"/>
            </a:endParaRPr>
          </a:p>
          <a:p>
            <a:r>
              <a:rPr lang="en-US" sz="2000" b="1" dirty="0">
                <a:solidFill>
                  <a:schemeClr val="accent2"/>
                </a:solidFill>
                <a:latin typeface="Calibri" panose="020F0502020204030204" pitchFamily="34" charset="0"/>
                <a:cs typeface="Calibri" panose="020F0502020204030204" pitchFamily="34" charset="0"/>
              </a:rPr>
              <a:t>ACTION PLAN </a:t>
            </a:r>
          </a:p>
          <a:p>
            <a:pPr marL="342900" indent="-342900">
              <a:buClr>
                <a:schemeClr val="accent2"/>
              </a:buClr>
              <a:buFont typeface="Arial" panose="020B0604020202020204" pitchFamily="34" charset="0"/>
              <a:buChar char="•"/>
            </a:pPr>
            <a:r>
              <a:rPr lang="en-US" sz="2000" dirty="0">
                <a:solidFill>
                  <a:srgbClr val="262626"/>
                </a:solidFill>
                <a:latin typeface="Calibri" panose="020F0502020204030204" pitchFamily="34" charset="0"/>
                <a:cs typeface="Calibri" panose="020F0502020204030204" pitchFamily="34" charset="0"/>
              </a:rPr>
              <a:t>Analyze the effects of each transaction on the accounting equation. </a:t>
            </a:r>
          </a:p>
          <a:p>
            <a:pPr marL="342900" indent="-342900">
              <a:buClr>
                <a:schemeClr val="accent2"/>
              </a:buClr>
              <a:buFont typeface="Arial" panose="020B0604020202020204" pitchFamily="34" charset="0"/>
              <a:buChar char="•"/>
            </a:pPr>
            <a:r>
              <a:rPr lang="en-US" sz="2000" dirty="0">
                <a:solidFill>
                  <a:srgbClr val="262626"/>
                </a:solidFill>
                <a:latin typeface="Calibri" panose="020F0502020204030204" pitchFamily="34" charset="0"/>
                <a:cs typeface="Calibri" panose="020F0502020204030204" pitchFamily="34" charset="0"/>
              </a:rPr>
              <a:t>Use appropriate category names (not descriptions). </a:t>
            </a:r>
          </a:p>
          <a:p>
            <a:pPr marL="342900" indent="-342900">
              <a:buClr>
                <a:schemeClr val="accent2"/>
              </a:buClr>
              <a:buFont typeface="Arial" panose="020B0604020202020204" pitchFamily="34" charset="0"/>
              <a:buChar char="•"/>
            </a:pPr>
            <a:r>
              <a:rPr lang="en-US" sz="2000" dirty="0">
                <a:solidFill>
                  <a:srgbClr val="262626"/>
                </a:solidFill>
                <a:latin typeface="Calibri" panose="020F0502020204030204" pitchFamily="34" charset="0"/>
                <a:cs typeface="Calibri" panose="020F0502020204030204" pitchFamily="34" charset="0"/>
              </a:rPr>
              <a:t>Keep the accounting equation in balance. </a:t>
            </a:r>
            <a:endParaRPr lang="en-US" sz="2000" dirty="0">
              <a:solidFill>
                <a:srgbClr val="262626"/>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942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5355312"/>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Tabular Analysis</a:t>
            </a:r>
            <a:br>
              <a:rPr lang="en-US" sz="1200" b="1" dirty="0">
                <a:solidFill>
                  <a:schemeClr val="accent1"/>
                </a:solidFill>
                <a:latin typeface="Calibri" panose="020F0502020204030204" pitchFamily="34" charset="0"/>
                <a:cs typeface="Calibri" panose="020F0502020204030204" pitchFamily="34" charset="0"/>
              </a:rPr>
            </a:b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pic>
        <p:nvPicPr>
          <p:cNvPr id="3" name="Picture 2">
            <a:extLst>
              <a:ext uri="{FF2B5EF4-FFF2-40B4-BE49-F238E27FC236}">
                <a16:creationId xmlns:a16="http://schemas.microsoft.com/office/drawing/2014/main" id="{95EFC2E3-04AF-8848-B7D5-51BDA4BA5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72" y="2057400"/>
            <a:ext cx="8610600" cy="2981325"/>
          </a:xfrm>
          <a:prstGeom prst="rect">
            <a:avLst/>
          </a:prstGeom>
        </p:spPr>
      </p:pic>
    </p:spTree>
    <p:extLst>
      <p:ext uri="{BB962C8B-B14F-4D97-AF65-F5344CB8AC3E}">
        <p14:creationId xmlns:p14="http://schemas.microsoft.com/office/powerpoint/2010/main" val="3876131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5</a:t>
            </a:r>
            <a:br>
              <a:rPr lang="en-IN" b="1" dirty="0">
                <a:solidFill>
                  <a:srgbClr val="931B21"/>
                </a:solidFill>
              </a:rPr>
            </a:br>
            <a:r>
              <a:rPr lang="en-US" b="1" dirty="0">
                <a:solidFill>
                  <a:schemeClr val="accent1"/>
                </a:solidFill>
              </a:rPr>
              <a:t>Describe the five financial statements and how they are prepared. </a:t>
            </a:r>
            <a:br>
              <a:rPr lang="en-US" dirty="0"/>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42</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Tree>
    <p:extLst>
      <p:ext uri="{BB962C8B-B14F-4D97-AF65-F5344CB8AC3E}">
        <p14:creationId xmlns:p14="http://schemas.microsoft.com/office/powerpoint/2010/main" val="3671298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834438" cy="369332"/>
          </a:xfrm>
          <a:prstGeom prst="rect">
            <a:avLst/>
          </a:prstGeom>
        </p:spPr>
        <p:txBody>
          <a:bodyPr wrap="square">
            <a:spAutoFit/>
          </a:bodyPr>
          <a:lstStyle/>
          <a:p>
            <a:r>
              <a:rPr lang="en-US" sz="2000" dirty="0"/>
              <a:t>Companies prepare five financial statements from the summarized accounting data. </a:t>
            </a:r>
            <a:endParaRPr lang="en-US" sz="20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 </a:t>
            </a:r>
            <a:r>
              <a:rPr lang="ko-KR" altLang="en-US" b="1" dirty="0"/>
              <a:t>재무제표</a:t>
            </a:r>
            <a:endParaRPr lang="en-US" sz="4000" dirty="0"/>
          </a:p>
        </p:txBody>
      </p:sp>
      <p:sp>
        <p:nvSpPr>
          <p:cNvPr id="3" name="TextBox 2">
            <a:extLst>
              <a:ext uri="{FF2B5EF4-FFF2-40B4-BE49-F238E27FC236}">
                <a16:creationId xmlns:a16="http://schemas.microsoft.com/office/drawing/2014/main" id="{6557AF59-7CE0-F643-8C30-12B2E159D9FA}"/>
              </a:ext>
            </a:extLst>
          </p:cNvPr>
          <p:cNvSpPr txBox="1"/>
          <p:nvPr/>
        </p:nvSpPr>
        <p:spPr>
          <a:xfrm>
            <a:off x="228600" y="1828800"/>
            <a:ext cx="8529638" cy="4708981"/>
          </a:xfrm>
          <a:prstGeom prst="rect">
            <a:avLst/>
          </a:prstGeom>
          <a:noFill/>
        </p:spPr>
        <p:txBody>
          <a:bodyPr wrap="square" rtlCol="0">
            <a:spAutoFit/>
          </a:bodyPr>
          <a:lstStyle/>
          <a:p>
            <a:pPr marL="457200" indent="-457200">
              <a:spcAft>
                <a:spcPts val="1200"/>
              </a:spcAft>
              <a:buClr>
                <a:schemeClr val="accent2"/>
              </a:buClr>
              <a:buFont typeface="+mj-lt"/>
              <a:buAutoNum type="arabicPeriod"/>
            </a:pPr>
            <a:r>
              <a:rPr lang="en-US" sz="2000" b="1" dirty="0">
                <a:solidFill>
                  <a:schemeClr val="accent1"/>
                </a:solidFill>
              </a:rPr>
              <a:t>Income statement </a:t>
            </a:r>
            <a:r>
              <a:rPr lang="ko-KR" altLang="en-US" sz="2000" b="1" dirty="0">
                <a:solidFill>
                  <a:schemeClr val="accent1"/>
                </a:solidFill>
              </a:rPr>
              <a:t>손익계산서</a:t>
            </a:r>
            <a:r>
              <a:rPr lang="en-US" sz="2000" b="1" dirty="0">
                <a:solidFill>
                  <a:schemeClr val="accent1"/>
                </a:solidFill>
              </a:rPr>
              <a:t>: </a:t>
            </a:r>
            <a:r>
              <a:rPr lang="en-US" sz="2000" dirty="0"/>
              <a:t>presents the revenues and expenses and resulting net income or net loss for a specific </a:t>
            </a:r>
            <a:r>
              <a:rPr lang="en-US" sz="2000" b="1" dirty="0">
                <a:solidFill>
                  <a:schemeClr val="accent2"/>
                </a:solidFill>
              </a:rPr>
              <a:t>period of time</a:t>
            </a:r>
            <a:r>
              <a:rPr lang="en-US" sz="2000" dirty="0"/>
              <a:t>.</a:t>
            </a:r>
          </a:p>
          <a:p>
            <a:pPr marL="457200" indent="-457200">
              <a:spcAft>
                <a:spcPts val="1200"/>
              </a:spcAft>
              <a:buClr>
                <a:schemeClr val="accent2"/>
              </a:buClr>
              <a:buFont typeface="+mj-lt"/>
              <a:buAutoNum type="arabicPeriod"/>
            </a:pPr>
            <a:r>
              <a:rPr lang="en-US" sz="2000" b="1" dirty="0">
                <a:solidFill>
                  <a:schemeClr val="accent1"/>
                </a:solidFill>
              </a:rPr>
              <a:t>Retained earnings statement </a:t>
            </a:r>
            <a:r>
              <a:rPr lang="ko-KR" altLang="en-US" sz="2000" b="1" dirty="0">
                <a:solidFill>
                  <a:schemeClr val="accent1"/>
                </a:solidFill>
              </a:rPr>
              <a:t>잉여금계산서</a:t>
            </a:r>
            <a:r>
              <a:rPr lang="en-US" sz="2000" b="1" dirty="0">
                <a:solidFill>
                  <a:schemeClr val="accent1"/>
                </a:solidFill>
              </a:rPr>
              <a:t>: </a:t>
            </a:r>
            <a:r>
              <a:rPr lang="en-US" sz="2000" dirty="0"/>
              <a:t>summarizes the changes in retained earnings for a specific </a:t>
            </a:r>
            <a:r>
              <a:rPr lang="en-US" sz="2000" b="1" dirty="0">
                <a:solidFill>
                  <a:schemeClr val="accent2"/>
                </a:solidFill>
              </a:rPr>
              <a:t>period of time</a:t>
            </a:r>
            <a:r>
              <a:rPr lang="en-US" sz="2000" dirty="0"/>
              <a:t>. </a:t>
            </a:r>
          </a:p>
          <a:p>
            <a:pPr marL="457200" indent="-457200">
              <a:spcAft>
                <a:spcPts val="1200"/>
              </a:spcAft>
              <a:buClr>
                <a:schemeClr val="accent2"/>
              </a:buClr>
              <a:buFont typeface="+mj-lt"/>
              <a:buAutoNum type="arabicPeriod"/>
            </a:pPr>
            <a:r>
              <a:rPr lang="en-US" sz="2000" b="1" dirty="0">
                <a:solidFill>
                  <a:schemeClr val="accent1"/>
                </a:solidFill>
              </a:rPr>
              <a:t>Statement of financial position </a:t>
            </a:r>
            <a:r>
              <a:rPr lang="ko-KR" altLang="en-US" sz="2000" b="1" dirty="0" err="1">
                <a:solidFill>
                  <a:schemeClr val="accent1"/>
                </a:solidFill>
              </a:rPr>
              <a:t>재무상태표</a:t>
            </a:r>
            <a:r>
              <a:rPr lang="en-US" sz="2000" b="1" dirty="0">
                <a:solidFill>
                  <a:schemeClr val="accent1"/>
                </a:solidFill>
              </a:rPr>
              <a:t>: </a:t>
            </a:r>
            <a:r>
              <a:rPr lang="en-US" sz="2000" dirty="0"/>
              <a:t>reports the assets, liabilities, and equity of a company at </a:t>
            </a:r>
            <a:r>
              <a:rPr lang="en-US" sz="2000" b="1" dirty="0">
                <a:solidFill>
                  <a:schemeClr val="accent2"/>
                </a:solidFill>
              </a:rPr>
              <a:t>a specific date</a:t>
            </a:r>
            <a:r>
              <a:rPr lang="en-US" sz="2000" dirty="0"/>
              <a:t>. (Sometimes referred to as a </a:t>
            </a:r>
            <a:r>
              <a:rPr lang="en-US" sz="2000" i="1" dirty="0"/>
              <a:t>balance sheet.</a:t>
            </a:r>
            <a:r>
              <a:rPr lang="en-US" sz="2000" dirty="0"/>
              <a:t>) </a:t>
            </a:r>
          </a:p>
          <a:p>
            <a:pPr marL="457200" indent="-457200">
              <a:spcAft>
                <a:spcPts val="1200"/>
              </a:spcAft>
              <a:buClr>
                <a:schemeClr val="accent2"/>
              </a:buClr>
              <a:buFont typeface="+mj-lt"/>
              <a:buAutoNum type="arabicPeriod"/>
            </a:pPr>
            <a:r>
              <a:rPr lang="en-US" sz="2000" b="1" dirty="0">
                <a:solidFill>
                  <a:schemeClr val="accent1"/>
                </a:solidFill>
              </a:rPr>
              <a:t>Statement of cash flows </a:t>
            </a:r>
            <a:r>
              <a:rPr lang="ko-KR" altLang="en-US" sz="2000" b="1" dirty="0" err="1">
                <a:solidFill>
                  <a:schemeClr val="accent1"/>
                </a:solidFill>
              </a:rPr>
              <a:t>현금흐름표</a:t>
            </a:r>
            <a:r>
              <a:rPr lang="en-US" sz="2000" b="1" dirty="0">
                <a:solidFill>
                  <a:schemeClr val="accent1"/>
                </a:solidFill>
              </a:rPr>
              <a:t>: </a:t>
            </a:r>
            <a:r>
              <a:rPr lang="en-US" sz="2000" dirty="0"/>
              <a:t>summarizes information about the cash inflows (receipts) and outflows (payments) for a specific </a:t>
            </a:r>
            <a:r>
              <a:rPr lang="en-US" sz="2000" b="1" dirty="0">
                <a:solidFill>
                  <a:schemeClr val="accent2"/>
                </a:solidFill>
              </a:rPr>
              <a:t>period of time</a:t>
            </a:r>
            <a:r>
              <a:rPr lang="en-US" sz="2000" dirty="0"/>
              <a:t>. </a:t>
            </a:r>
          </a:p>
          <a:p>
            <a:pPr marL="457200" indent="-457200">
              <a:spcAft>
                <a:spcPts val="1200"/>
              </a:spcAft>
              <a:buClr>
                <a:schemeClr val="accent2"/>
              </a:buClr>
              <a:buFont typeface="+mj-lt"/>
              <a:buAutoNum type="arabicPeriod"/>
            </a:pPr>
            <a:r>
              <a:rPr lang="en-US" sz="2000" b="1" dirty="0">
                <a:solidFill>
                  <a:schemeClr val="accent1"/>
                </a:solidFill>
              </a:rPr>
              <a:t>Comprehensive income statement </a:t>
            </a:r>
            <a:r>
              <a:rPr lang="ko-KR" altLang="en-US" sz="2000" b="1" dirty="0">
                <a:solidFill>
                  <a:schemeClr val="accent1"/>
                </a:solidFill>
              </a:rPr>
              <a:t>포괄손익계산서</a:t>
            </a:r>
            <a:r>
              <a:rPr lang="en-US" sz="2000" b="1" dirty="0">
                <a:solidFill>
                  <a:schemeClr val="accent1"/>
                </a:solidFill>
              </a:rPr>
              <a:t>: </a:t>
            </a:r>
            <a:r>
              <a:rPr lang="en-US" sz="2000" dirty="0"/>
              <a:t>presents other comprehensive income items that are not included in the determination of net income in 1.</a:t>
            </a:r>
          </a:p>
        </p:txBody>
      </p:sp>
    </p:spTree>
    <p:extLst>
      <p:ext uri="{BB962C8B-B14F-4D97-AF65-F5344CB8AC3E}">
        <p14:creationId xmlns:p14="http://schemas.microsoft.com/office/powerpoint/2010/main" val="359201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6463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Financial Statement Connections</a:t>
            </a:r>
            <a:endParaRPr lang="en-US" sz="4000" dirty="0"/>
          </a:p>
        </p:txBody>
      </p:sp>
      <p:sp>
        <p:nvSpPr>
          <p:cNvPr id="7" name="TextBox 6">
            <a:extLst>
              <a:ext uri="{FF2B5EF4-FFF2-40B4-BE49-F238E27FC236}">
                <a16:creationId xmlns:a16="http://schemas.microsoft.com/office/drawing/2014/main" id="{771F2CDE-041C-3148-AE8D-3F03673C6CFB}"/>
              </a:ext>
            </a:extLst>
          </p:cNvPr>
          <p:cNvSpPr txBox="1"/>
          <p:nvPr/>
        </p:nvSpPr>
        <p:spPr>
          <a:xfrm>
            <a:off x="6071275" y="2057400"/>
            <a:ext cx="2753334" cy="1077218"/>
          </a:xfrm>
          <a:prstGeom prst="rect">
            <a:avLst/>
          </a:prstGeom>
          <a:noFill/>
        </p:spPr>
        <p:txBody>
          <a:bodyPr wrap="square" rtlCol="0">
            <a:spAutoFit/>
          </a:bodyPr>
          <a:lstStyle/>
          <a:p>
            <a:r>
              <a:rPr lang="en-US" sz="1600" b="1" dirty="0">
                <a:solidFill>
                  <a:schemeClr val="accent2"/>
                </a:solidFill>
              </a:rPr>
              <a:t>Net income </a:t>
            </a:r>
            <a:r>
              <a:rPr lang="en-US" sz="1600" dirty="0">
                <a:solidFill>
                  <a:schemeClr val="accent2"/>
                </a:solidFill>
              </a:rPr>
              <a:t>is computed first and is needed to determine the ending balance in retained earnings. </a:t>
            </a:r>
          </a:p>
        </p:txBody>
      </p:sp>
      <p:sp>
        <p:nvSpPr>
          <p:cNvPr id="12" name="TextBox 11">
            <a:extLst>
              <a:ext uri="{FF2B5EF4-FFF2-40B4-BE49-F238E27FC236}">
                <a16:creationId xmlns:a16="http://schemas.microsoft.com/office/drawing/2014/main" id="{BBBC9164-536F-AF4D-8B91-21515B7B5000}"/>
              </a:ext>
            </a:extLst>
          </p:cNvPr>
          <p:cNvSpPr txBox="1"/>
          <p:nvPr/>
        </p:nvSpPr>
        <p:spPr>
          <a:xfrm>
            <a:off x="6071275" y="3281878"/>
            <a:ext cx="2753334" cy="1077218"/>
          </a:xfrm>
          <a:prstGeom prst="rect">
            <a:avLst/>
          </a:prstGeom>
          <a:noFill/>
        </p:spPr>
        <p:txBody>
          <a:bodyPr wrap="square" rtlCol="0">
            <a:spAutoFit/>
          </a:bodyPr>
          <a:lstStyle/>
          <a:p>
            <a:r>
              <a:rPr lang="en-US" sz="1600" dirty="0">
                <a:solidFill>
                  <a:schemeClr val="accent2"/>
                </a:solidFill>
              </a:rPr>
              <a:t>The </a:t>
            </a:r>
            <a:r>
              <a:rPr lang="en-US" sz="1600" b="1" dirty="0">
                <a:solidFill>
                  <a:schemeClr val="accent2"/>
                </a:solidFill>
              </a:rPr>
              <a:t>ending balance in retained earnings </a:t>
            </a:r>
            <a:r>
              <a:rPr lang="en-US" sz="1600" dirty="0">
                <a:solidFill>
                  <a:schemeClr val="accent2"/>
                </a:solidFill>
              </a:rPr>
              <a:t>is needed in preparing the statement of financial position. </a:t>
            </a:r>
          </a:p>
        </p:txBody>
      </p:sp>
      <p:sp>
        <p:nvSpPr>
          <p:cNvPr id="14" name="TextBox 13">
            <a:extLst>
              <a:ext uri="{FF2B5EF4-FFF2-40B4-BE49-F238E27FC236}">
                <a16:creationId xmlns:a16="http://schemas.microsoft.com/office/drawing/2014/main" id="{CCB29CEB-6D5B-0E47-9D1D-9206B95ADE09}"/>
              </a:ext>
            </a:extLst>
          </p:cNvPr>
          <p:cNvSpPr txBox="1"/>
          <p:nvPr/>
        </p:nvSpPr>
        <p:spPr>
          <a:xfrm>
            <a:off x="6064790" y="4506356"/>
            <a:ext cx="2753334" cy="1077218"/>
          </a:xfrm>
          <a:prstGeom prst="rect">
            <a:avLst/>
          </a:prstGeom>
          <a:noFill/>
        </p:spPr>
        <p:txBody>
          <a:bodyPr wrap="square" rtlCol="0">
            <a:spAutoFit/>
          </a:bodyPr>
          <a:lstStyle/>
          <a:p>
            <a:r>
              <a:rPr lang="en-US" sz="1600" dirty="0">
                <a:solidFill>
                  <a:schemeClr val="accent2"/>
                </a:solidFill>
              </a:rPr>
              <a:t>The </a:t>
            </a:r>
            <a:r>
              <a:rPr lang="en-US" sz="1600" b="1" dirty="0">
                <a:solidFill>
                  <a:schemeClr val="accent2"/>
                </a:solidFill>
              </a:rPr>
              <a:t>cash</a:t>
            </a:r>
            <a:r>
              <a:rPr lang="en-US" sz="1600" dirty="0">
                <a:solidFill>
                  <a:schemeClr val="accent2"/>
                </a:solidFill>
              </a:rPr>
              <a:t> shown on the statement of financial position is needed in preparing the statement of cash flows. </a:t>
            </a:r>
          </a:p>
        </p:txBody>
      </p:sp>
      <p:pic>
        <p:nvPicPr>
          <p:cNvPr id="16" name="Picture 15">
            <a:extLst>
              <a:ext uri="{FF2B5EF4-FFF2-40B4-BE49-F238E27FC236}">
                <a16:creationId xmlns:a16="http://schemas.microsoft.com/office/drawing/2014/main" id="{39D5AD0B-3AE2-6148-86C0-A622B7A9D5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314" y="1301034"/>
            <a:ext cx="2816716" cy="4906762"/>
          </a:xfrm>
          <a:prstGeom prst="rect">
            <a:avLst/>
          </a:prstGeom>
        </p:spPr>
      </p:pic>
      <p:sp>
        <p:nvSpPr>
          <p:cNvPr id="25" name="TextBox 24">
            <a:extLst>
              <a:ext uri="{FF2B5EF4-FFF2-40B4-BE49-F238E27FC236}">
                <a16:creationId xmlns:a16="http://schemas.microsoft.com/office/drawing/2014/main" id="{554069C1-FD8A-8642-B81F-A234B275BF49}"/>
              </a:ext>
            </a:extLst>
          </p:cNvPr>
          <p:cNvSpPr txBox="1"/>
          <p:nvPr/>
        </p:nvSpPr>
        <p:spPr>
          <a:xfrm>
            <a:off x="717695" y="1355337"/>
            <a:ext cx="1939121" cy="369332"/>
          </a:xfrm>
          <a:prstGeom prst="rect">
            <a:avLst/>
          </a:prstGeom>
          <a:noFill/>
        </p:spPr>
        <p:txBody>
          <a:bodyPr wrap="none" rtlCol="0">
            <a:spAutoFit/>
          </a:bodyPr>
          <a:lstStyle/>
          <a:p>
            <a:r>
              <a:rPr lang="en-US" b="1" dirty="0">
                <a:solidFill>
                  <a:schemeClr val="accent1"/>
                </a:solidFill>
              </a:rPr>
              <a:t>Income Statement</a:t>
            </a:r>
          </a:p>
        </p:txBody>
      </p:sp>
      <p:sp>
        <p:nvSpPr>
          <p:cNvPr id="26" name="TextBox 25">
            <a:extLst>
              <a:ext uri="{FF2B5EF4-FFF2-40B4-BE49-F238E27FC236}">
                <a16:creationId xmlns:a16="http://schemas.microsoft.com/office/drawing/2014/main" id="{70ABA5F0-377E-6842-94AA-7D15BBBDFD4E}"/>
              </a:ext>
            </a:extLst>
          </p:cNvPr>
          <p:cNvSpPr txBox="1"/>
          <p:nvPr/>
        </p:nvSpPr>
        <p:spPr>
          <a:xfrm>
            <a:off x="289817" y="2411343"/>
            <a:ext cx="2944717" cy="369332"/>
          </a:xfrm>
          <a:prstGeom prst="rect">
            <a:avLst/>
          </a:prstGeom>
          <a:noFill/>
        </p:spPr>
        <p:txBody>
          <a:bodyPr wrap="none" rtlCol="0">
            <a:spAutoFit/>
          </a:bodyPr>
          <a:lstStyle/>
          <a:p>
            <a:r>
              <a:rPr lang="en-US" b="1" dirty="0">
                <a:solidFill>
                  <a:schemeClr val="accent1"/>
                </a:solidFill>
              </a:rPr>
              <a:t>Retained Earnings Statement</a:t>
            </a:r>
          </a:p>
        </p:txBody>
      </p:sp>
      <p:sp>
        <p:nvSpPr>
          <p:cNvPr id="27" name="TextBox 26">
            <a:extLst>
              <a:ext uri="{FF2B5EF4-FFF2-40B4-BE49-F238E27FC236}">
                <a16:creationId xmlns:a16="http://schemas.microsoft.com/office/drawing/2014/main" id="{3133643B-0726-7F45-908C-C2F68945C017}"/>
              </a:ext>
            </a:extLst>
          </p:cNvPr>
          <p:cNvSpPr txBox="1"/>
          <p:nvPr/>
        </p:nvSpPr>
        <p:spPr>
          <a:xfrm>
            <a:off x="96614" y="3282683"/>
            <a:ext cx="3154838" cy="369332"/>
          </a:xfrm>
          <a:prstGeom prst="rect">
            <a:avLst/>
          </a:prstGeom>
          <a:noFill/>
        </p:spPr>
        <p:txBody>
          <a:bodyPr wrap="none" rtlCol="0">
            <a:spAutoFit/>
          </a:bodyPr>
          <a:lstStyle/>
          <a:p>
            <a:r>
              <a:rPr lang="en-US" b="1" dirty="0">
                <a:solidFill>
                  <a:schemeClr val="accent1"/>
                </a:solidFill>
              </a:rPr>
              <a:t>Statement of Financial Position</a:t>
            </a:r>
          </a:p>
        </p:txBody>
      </p:sp>
      <p:sp>
        <p:nvSpPr>
          <p:cNvPr id="28" name="TextBox 27">
            <a:extLst>
              <a:ext uri="{FF2B5EF4-FFF2-40B4-BE49-F238E27FC236}">
                <a16:creationId xmlns:a16="http://schemas.microsoft.com/office/drawing/2014/main" id="{A51FCCD1-213F-F54C-A36E-B45E670559DE}"/>
              </a:ext>
            </a:extLst>
          </p:cNvPr>
          <p:cNvSpPr txBox="1"/>
          <p:nvPr/>
        </p:nvSpPr>
        <p:spPr>
          <a:xfrm>
            <a:off x="314136" y="4686305"/>
            <a:ext cx="2533066" cy="369332"/>
          </a:xfrm>
          <a:prstGeom prst="rect">
            <a:avLst/>
          </a:prstGeom>
          <a:noFill/>
        </p:spPr>
        <p:txBody>
          <a:bodyPr wrap="none" rtlCol="0">
            <a:spAutoFit/>
          </a:bodyPr>
          <a:lstStyle/>
          <a:p>
            <a:r>
              <a:rPr lang="en-US" b="1" dirty="0">
                <a:solidFill>
                  <a:schemeClr val="accent1"/>
                </a:solidFill>
              </a:rPr>
              <a:t>Statement of Cash Flows</a:t>
            </a:r>
          </a:p>
        </p:txBody>
      </p:sp>
      <p:cxnSp>
        <p:nvCxnSpPr>
          <p:cNvPr id="30" name="Straight Arrow Connector 29">
            <a:extLst>
              <a:ext uri="{FF2B5EF4-FFF2-40B4-BE49-F238E27FC236}">
                <a16:creationId xmlns:a16="http://schemas.microsoft.com/office/drawing/2014/main" id="{9CDE50BA-29B8-9F43-806E-18DF9A53231F}"/>
              </a:ext>
            </a:extLst>
          </p:cNvPr>
          <p:cNvCxnSpPr/>
          <p:nvPr/>
        </p:nvCxnSpPr>
        <p:spPr>
          <a:xfrm flipH="1">
            <a:off x="1674033" y="1828800"/>
            <a:ext cx="13222" cy="4572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DF010B-29CF-B947-9419-93C391AEE649}"/>
              </a:ext>
            </a:extLst>
          </p:cNvPr>
          <p:cNvCxnSpPr/>
          <p:nvPr/>
        </p:nvCxnSpPr>
        <p:spPr>
          <a:xfrm flipH="1">
            <a:off x="1636219" y="2780675"/>
            <a:ext cx="13222" cy="4572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42B4850-7CA8-0F42-A6E6-1CDB0E484E66}"/>
              </a:ext>
            </a:extLst>
          </p:cNvPr>
          <p:cNvCxnSpPr>
            <a:cxnSpLocks/>
          </p:cNvCxnSpPr>
          <p:nvPr/>
        </p:nvCxnSpPr>
        <p:spPr>
          <a:xfrm>
            <a:off x="1636219" y="3754415"/>
            <a:ext cx="0" cy="85634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098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834438" cy="2704330"/>
          </a:xfrm>
          <a:prstGeom prst="rect">
            <a:avLst/>
          </a:prstGeom>
        </p:spPr>
        <p:txBody>
          <a:bodyPr wrap="square">
            <a:spAutoFit/>
          </a:bodyPr>
          <a:lstStyle/>
          <a:p>
            <a:r>
              <a:rPr lang="en-US" sz="3200" b="1" dirty="0">
                <a:solidFill>
                  <a:schemeClr val="accent2"/>
                </a:solidFill>
                <a:latin typeface="+mn-lt"/>
              </a:rPr>
              <a:t>Income Statement</a:t>
            </a:r>
            <a:br>
              <a:rPr lang="en-US" sz="3200" b="1" dirty="0">
                <a:solidFill>
                  <a:schemeClr val="accent2"/>
                </a:solidFill>
                <a:latin typeface="+mn-lt"/>
              </a:rPr>
            </a:br>
            <a:r>
              <a:rPr lang="en-US" sz="2200" dirty="0">
                <a:latin typeface="Calibri" panose="020F0502020204030204" pitchFamily="34" charset="0"/>
                <a:cs typeface="Calibri" panose="020F0502020204030204" pitchFamily="34" charset="0"/>
              </a:rPr>
              <a:t>The income statement lists revenues first, followed by expenses.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Then, the statement shows net income (or net loss).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  </a:t>
            </a:r>
            <a:br>
              <a:rPr lang="en-US" sz="2400" dirty="0"/>
            </a:br>
            <a:br>
              <a:rPr lang="en-US" sz="2400" dirty="0"/>
            </a:br>
            <a:br>
              <a:rPr lang="en-US" sz="3200" b="1" dirty="0">
                <a:solidFill>
                  <a:schemeClr val="accent2"/>
                </a:solidFill>
                <a:latin typeface="+mn-lt"/>
              </a:rPr>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sp>
        <p:nvSpPr>
          <p:cNvPr id="2" name="TextBox 1">
            <a:extLst>
              <a:ext uri="{FF2B5EF4-FFF2-40B4-BE49-F238E27FC236}">
                <a16:creationId xmlns:a16="http://schemas.microsoft.com/office/drawing/2014/main" id="{185504E9-F4D5-4E4F-A551-E164D82D1F0D}"/>
              </a:ext>
            </a:extLst>
          </p:cNvPr>
          <p:cNvSpPr txBox="1"/>
          <p:nvPr/>
        </p:nvSpPr>
        <p:spPr>
          <a:xfrm>
            <a:off x="304800" y="2819400"/>
            <a:ext cx="8382000" cy="2800766"/>
          </a:xfrm>
          <a:prstGeom prst="rect">
            <a:avLst/>
          </a:prstGeom>
          <a:noFill/>
        </p:spPr>
        <p:txBody>
          <a:bodyPr wrap="square" rtlCol="0">
            <a:spAutoFit/>
          </a:bodyPr>
          <a:lstStyle/>
          <a:p>
            <a:r>
              <a:rPr lang="en-US" sz="2200" b="1" dirty="0">
                <a:solidFill>
                  <a:schemeClr val="accent1"/>
                </a:solidFill>
                <a:latin typeface="Calibri" panose="020F0502020204030204" pitchFamily="34" charset="0"/>
                <a:cs typeface="Calibri" panose="020F0502020204030204" pitchFamily="34" charset="0"/>
              </a:rPr>
              <a:t>Structure: </a:t>
            </a:r>
            <a:endParaRPr lang="en-US" sz="2200" b="1" dirty="0">
              <a:solidFill>
                <a:schemeClr val="accent2"/>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The income statement lists revenues first, followed by expenses.</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Then, the statement shows net income (or net loss). </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When revenues exceed expenses, </a:t>
            </a:r>
            <a:r>
              <a:rPr lang="en-US" sz="2200" b="1" dirty="0">
                <a:solidFill>
                  <a:schemeClr val="accent1"/>
                </a:solidFill>
                <a:latin typeface="Calibri" panose="020F0502020204030204" pitchFamily="34" charset="0"/>
                <a:cs typeface="Calibri" panose="020F0502020204030204" pitchFamily="34" charset="0"/>
              </a:rPr>
              <a:t>net income</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results. </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When expenses exceed revenues, a </a:t>
            </a:r>
            <a:r>
              <a:rPr lang="en-US" sz="2200" b="1" dirty="0">
                <a:solidFill>
                  <a:schemeClr val="accent1"/>
                </a:solidFill>
                <a:latin typeface="Calibri" panose="020F0502020204030204" pitchFamily="34" charset="0"/>
                <a:cs typeface="Calibri" panose="020F0502020204030204" pitchFamily="34" charset="0"/>
              </a:rPr>
              <a:t>net loss </a:t>
            </a:r>
            <a:r>
              <a:rPr lang="en-US" sz="2200" dirty="0">
                <a:latin typeface="Calibri" panose="020F0502020204030204" pitchFamily="34" charset="0"/>
                <a:cs typeface="Calibri" panose="020F0502020204030204" pitchFamily="34" charset="0"/>
              </a:rPr>
              <a:t>results. </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The income statement </a:t>
            </a:r>
            <a:r>
              <a:rPr lang="en-US" sz="2200" b="1" dirty="0">
                <a:solidFill>
                  <a:schemeClr val="accent1"/>
                </a:solidFill>
                <a:latin typeface="Calibri" panose="020F0502020204030204" pitchFamily="34" charset="0"/>
                <a:cs typeface="Calibri" panose="020F0502020204030204" pitchFamily="34" charset="0"/>
              </a:rPr>
              <a:t>does not include investment and dividend transactions</a:t>
            </a:r>
            <a:r>
              <a:rPr lang="en-US" sz="2200" dirty="0">
                <a:latin typeface="Calibri" panose="020F0502020204030204" pitchFamily="34" charset="0"/>
                <a:cs typeface="Calibri" panose="020F0502020204030204" pitchFamily="34" charset="0"/>
              </a:rPr>
              <a:t> between the shareholders and the business in measuring net income.</a:t>
            </a:r>
            <a:endParaRPr lang="en-US" sz="2000" dirty="0"/>
          </a:p>
        </p:txBody>
      </p:sp>
    </p:spTree>
    <p:extLst>
      <p:ext uri="{BB962C8B-B14F-4D97-AF65-F5344CB8AC3E}">
        <p14:creationId xmlns:p14="http://schemas.microsoft.com/office/powerpoint/2010/main" val="331567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248653" y="1268084"/>
            <a:ext cx="8834438" cy="2640723"/>
          </a:xfrm>
          <a:prstGeom prst="rect">
            <a:avLst/>
          </a:prstGeom>
        </p:spPr>
        <p:txBody>
          <a:bodyPr wrap="square">
            <a:spAutoFit/>
          </a:bodyPr>
          <a:lstStyle/>
          <a:p>
            <a:pPr>
              <a:spcAft>
                <a:spcPts val="1200"/>
              </a:spcAft>
            </a:pPr>
            <a:r>
              <a:rPr lang="en-US" sz="3200" b="1" dirty="0">
                <a:solidFill>
                  <a:schemeClr val="accent2"/>
                </a:solidFill>
                <a:latin typeface="Calibri" panose="020F0502020204030204" pitchFamily="34" charset="0"/>
                <a:cs typeface="Calibri" panose="020F0502020204030204" pitchFamily="34" charset="0"/>
              </a:rPr>
              <a:t>Retained Earnings Statement </a:t>
            </a:r>
            <a:br>
              <a:rPr lang="en-US" sz="3200" b="1" dirty="0">
                <a:solidFill>
                  <a:schemeClr val="accent2"/>
                </a:solidFill>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The information provided by this statement indicates the reasons why retained earnings increased or decreased during the period. If there is a net loss, it is deducted with dividends in the retained earnings statement.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sp>
        <p:nvSpPr>
          <p:cNvPr id="4" name="TextBox 3">
            <a:extLst>
              <a:ext uri="{FF2B5EF4-FFF2-40B4-BE49-F238E27FC236}">
                <a16:creationId xmlns:a16="http://schemas.microsoft.com/office/drawing/2014/main" id="{3BFBD396-C441-434B-B6DD-7CF6500400D1}"/>
              </a:ext>
            </a:extLst>
          </p:cNvPr>
          <p:cNvSpPr txBox="1"/>
          <p:nvPr/>
        </p:nvSpPr>
        <p:spPr>
          <a:xfrm>
            <a:off x="248653" y="3200400"/>
            <a:ext cx="8590547" cy="2954655"/>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Structure:</a:t>
            </a:r>
            <a:endParaRPr lang="en-US" sz="2400" b="1" dirty="0">
              <a:solidFill>
                <a:schemeClr val="accent2"/>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first line of the statement shows the beginning retained earnings amount. </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Then add net income (or subtract net loss) and subtract dividends. </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retained earnings ending balance is the final amount on the statement.</a:t>
            </a:r>
          </a:p>
          <a:p>
            <a:endParaRPr lang="en-US" dirty="0"/>
          </a:p>
        </p:txBody>
      </p:sp>
    </p:spTree>
    <p:extLst>
      <p:ext uri="{BB962C8B-B14F-4D97-AF65-F5344CB8AC3E}">
        <p14:creationId xmlns:p14="http://schemas.microsoft.com/office/powerpoint/2010/main" val="2921427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1219200"/>
            <a:ext cx="8621129" cy="4053417"/>
          </a:xfrm>
          <a:prstGeom prst="rect">
            <a:avLst/>
          </a:prstGeom>
        </p:spPr>
        <p:txBody>
          <a:bodyPr wrap="square">
            <a:spAutoFit/>
          </a:bodyPr>
          <a:lstStyle/>
          <a:p>
            <a:r>
              <a:rPr lang="en-US" sz="3200" b="1" dirty="0">
                <a:solidFill>
                  <a:schemeClr val="accent2"/>
                </a:solidFill>
                <a:latin typeface="Calibri" panose="020F0502020204030204" pitchFamily="34" charset="0"/>
                <a:cs typeface="Calibri" panose="020F0502020204030204" pitchFamily="34" charset="0"/>
              </a:rPr>
              <a:t>Statement of Financial Position</a:t>
            </a:r>
            <a:br>
              <a:rPr lang="en-US" sz="3200" b="1" dirty="0">
                <a:solidFill>
                  <a:schemeClr val="accent2"/>
                </a:solidFill>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The statement of financial position is like a snapshot of the company’s financial condition at a specific moment in time (usually the month-end or year-end). </a:t>
            </a:r>
            <a:br>
              <a:rPr lang="en-US" sz="2200" dirty="0">
                <a:latin typeface="Calibri" panose="020F0502020204030204" pitchFamily="34" charset="0"/>
                <a:cs typeface="Calibri" panose="020F0502020204030204" pitchFamily="34" charset="0"/>
              </a:rPr>
            </a:br>
            <a:br>
              <a:rPr lang="en-US" sz="2200" dirty="0">
                <a:latin typeface="Calibri" panose="020F0502020204030204" pitchFamily="34" charset="0"/>
                <a:cs typeface="Calibri" panose="020F0502020204030204" pitchFamily="34" charset="0"/>
              </a:rPr>
            </a:br>
            <a:r>
              <a:rPr lang="en-US" sz="2200" b="1" dirty="0">
                <a:solidFill>
                  <a:schemeClr val="accent1"/>
                </a:solidFill>
                <a:latin typeface="Calibri" panose="020F0502020204030204" pitchFamily="34" charset="0"/>
                <a:cs typeface="Calibri" panose="020F0502020204030204" pitchFamily="34" charset="0"/>
              </a:rPr>
              <a:t>Structure:</a:t>
            </a:r>
            <a:br>
              <a:rPr lang="en-US" sz="2200" b="1" dirty="0">
                <a:solidFill>
                  <a:schemeClr val="accent2"/>
                </a:solidFill>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Lists assets at the top, followed by equity and then liabilities. </a:t>
            </a:r>
            <a:br>
              <a:rPr lang="en-US" sz="2200" dirty="0">
                <a:latin typeface="Calibri" panose="020F0502020204030204" pitchFamily="34" charset="0"/>
                <a:cs typeface="Calibri" panose="020F0502020204030204" pitchFamily="34" charset="0"/>
              </a:rPr>
            </a:br>
            <a:r>
              <a:rPr lang="en-US" sz="2200" dirty="0">
                <a:solidFill>
                  <a:schemeClr val="accent2">
                    <a:lumMod val="60000"/>
                    <a:lumOff val="40000"/>
                  </a:schemeClr>
                </a:solidFill>
                <a:latin typeface="Calibri" panose="020F0502020204030204" pitchFamily="34" charset="0"/>
                <a:cs typeface="Calibri" panose="020F0502020204030204" pitchFamily="34" charset="0"/>
              </a:rPr>
              <a:t>Total assets must equal total equity and liabilities.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When two or more liabilities are involved, a customary way of listing is as shown as follows:</a:t>
            </a:r>
            <a:br>
              <a:rPr lang="en-US" sz="2200" dirty="0">
                <a:latin typeface="Calibri" panose="020F0502020204030204" pitchFamily="34" charset="0"/>
                <a:cs typeface="Calibri" panose="020F0502020204030204" pitchFamily="34" charset="0"/>
              </a:rPr>
            </a:br>
            <a:br>
              <a:rPr lang="en-US" sz="2400" dirty="0"/>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pic>
        <p:nvPicPr>
          <p:cNvPr id="3" name="Picture 2">
            <a:extLst>
              <a:ext uri="{FF2B5EF4-FFF2-40B4-BE49-F238E27FC236}">
                <a16:creationId xmlns:a16="http://schemas.microsoft.com/office/drawing/2014/main" id="{BC5D9A87-D366-1946-812B-1D1ED88D8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91" y="4389229"/>
            <a:ext cx="6360109" cy="1354816"/>
          </a:xfrm>
          <a:prstGeom prst="rect">
            <a:avLst/>
          </a:prstGeom>
        </p:spPr>
      </p:pic>
      <p:pic>
        <p:nvPicPr>
          <p:cNvPr id="7" name="Picture 6">
            <a:extLst>
              <a:ext uri="{FF2B5EF4-FFF2-40B4-BE49-F238E27FC236}">
                <a16:creationId xmlns:a16="http://schemas.microsoft.com/office/drawing/2014/main" id="{5E47CE60-E583-904E-BCA0-421AC576F4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891" y="5744045"/>
            <a:ext cx="1159725" cy="344783"/>
          </a:xfrm>
          <a:prstGeom prst="rect">
            <a:avLst/>
          </a:prstGeom>
        </p:spPr>
      </p:pic>
    </p:spTree>
    <p:extLst>
      <p:ext uri="{BB962C8B-B14F-4D97-AF65-F5344CB8AC3E}">
        <p14:creationId xmlns:p14="http://schemas.microsoft.com/office/powerpoint/2010/main" val="2616313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248653" y="1268084"/>
            <a:ext cx="8834438" cy="1975926"/>
          </a:xfrm>
          <a:prstGeom prst="rect">
            <a:avLst/>
          </a:prstGeom>
        </p:spPr>
        <p:txBody>
          <a:bodyPr wrap="square">
            <a:spAutoFit/>
          </a:bodyPr>
          <a:lstStyle/>
          <a:p>
            <a:pPr>
              <a:spcAft>
                <a:spcPts val="1200"/>
              </a:spcAft>
            </a:pPr>
            <a:r>
              <a:rPr lang="en-US" sz="3200" b="1" dirty="0">
                <a:solidFill>
                  <a:schemeClr val="accent2"/>
                </a:solidFill>
                <a:latin typeface="Calibri" panose="020F0502020204030204" pitchFamily="34" charset="0"/>
                <a:cs typeface="Calibri" panose="020F0502020204030204" pitchFamily="34" charset="0"/>
              </a:rPr>
              <a:t>Statement of Cash Flows</a:t>
            </a:r>
            <a:br>
              <a:rPr lang="en-US" sz="3200" b="1" dirty="0">
                <a:solidFill>
                  <a:schemeClr val="accent2"/>
                </a:solidFill>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The statement of cash flows provides information on the cash receipts and payments for a specific period of time. </a:t>
            </a:r>
            <a:br>
              <a:rPr lang="en-US" sz="2400" dirty="0"/>
            </a:br>
            <a:br>
              <a:rPr lang="en-US" sz="2400" dirty="0">
                <a:latin typeface="Calibri" panose="020F0502020204030204" pitchFamily="34" charset="0"/>
                <a:cs typeface="Calibri" panose="020F0502020204030204" pitchFamily="34" charset="0"/>
              </a:rPr>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sp>
        <p:nvSpPr>
          <p:cNvPr id="4" name="TextBox 3">
            <a:extLst>
              <a:ext uri="{FF2B5EF4-FFF2-40B4-BE49-F238E27FC236}">
                <a16:creationId xmlns:a16="http://schemas.microsoft.com/office/drawing/2014/main" id="{3BFBD396-C441-434B-B6DD-7CF6500400D1}"/>
              </a:ext>
            </a:extLst>
          </p:cNvPr>
          <p:cNvSpPr txBox="1"/>
          <p:nvPr/>
        </p:nvSpPr>
        <p:spPr>
          <a:xfrm>
            <a:off x="243573" y="2597947"/>
            <a:ext cx="8590547" cy="2954655"/>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Structure:</a:t>
            </a:r>
            <a:endParaRPr lang="en-US" sz="2400" b="1" dirty="0">
              <a:solidFill>
                <a:schemeClr val="accent2"/>
              </a:solidFill>
              <a:latin typeface="Calibri" panose="020F0502020204030204" pitchFamily="34" charset="0"/>
              <a:cs typeface="Calibri" panose="020F0502020204030204" pitchFamily="34" charset="0"/>
            </a:endParaRPr>
          </a:p>
          <a:p>
            <a:r>
              <a:rPr lang="en-US" sz="2400" dirty="0"/>
              <a:t>The statement of cash flows reports </a:t>
            </a:r>
          </a:p>
          <a:p>
            <a:pPr marL="342900" indent="-342900">
              <a:buAutoNum type="arabicParenBoth"/>
            </a:pPr>
            <a:r>
              <a:rPr lang="en-US" sz="2400" dirty="0"/>
              <a:t> the cash effects of a company’s </a:t>
            </a:r>
            <a:r>
              <a:rPr lang="en-US" sz="2400" b="1" dirty="0">
                <a:solidFill>
                  <a:schemeClr val="accent1"/>
                </a:solidFill>
              </a:rPr>
              <a:t>operations</a:t>
            </a:r>
            <a:r>
              <a:rPr lang="en-US" sz="2400" dirty="0"/>
              <a:t> during a period, </a:t>
            </a:r>
          </a:p>
          <a:p>
            <a:pPr marL="342900" indent="-342900">
              <a:buAutoNum type="arabicParenBoth"/>
            </a:pPr>
            <a:r>
              <a:rPr lang="en-US" sz="2400" dirty="0"/>
              <a:t> its </a:t>
            </a:r>
            <a:r>
              <a:rPr lang="en-US" sz="2400" b="1" dirty="0">
                <a:solidFill>
                  <a:schemeClr val="accent1"/>
                </a:solidFill>
              </a:rPr>
              <a:t>investing</a:t>
            </a:r>
            <a:r>
              <a:rPr lang="en-US" sz="2400" dirty="0"/>
              <a:t> activities,</a:t>
            </a:r>
          </a:p>
          <a:p>
            <a:pPr marL="342900" indent="-342900">
              <a:buAutoNum type="arabicParenBoth"/>
            </a:pPr>
            <a:r>
              <a:rPr lang="en-US" sz="2400" dirty="0"/>
              <a:t> its </a:t>
            </a:r>
            <a:r>
              <a:rPr lang="en-US" sz="2400" b="1" dirty="0">
                <a:solidFill>
                  <a:schemeClr val="accent1"/>
                </a:solidFill>
              </a:rPr>
              <a:t>financing</a:t>
            </a:r>
            <a:r>
              <a:rPr lang="en-US" sz="2400" dirty="0"/>
              <a:t> activities, </a:t>
            </a:r>
          </a:p>
          <a:p>
            <a:pPr marL="342900" indent="-342900">
              <a:buAutoNum type="arabicParenBoth"/>
            </a:pPr>
            <a:r>
              <a:rPr lang="en-US" sz="2400" dirty="0"/>
              <a:t> the </a:t>
            </a:r>
            <a:r>
              <a:rPr lang="en-US" sz="2400" b="1" dirty="0">
                <a:solidFill>
                  <a:schemeClr val="accent1"/>
                </a:solidFill>
              </a:rPr>
              <a:t>net increase or decrease in cash</a:t>
            </a:r>
            <a:r>
              <a:rPr lang="en-US" sz="2400" dirty="0"/>
              <a:t> during the period, and </a:t>
            </a:r>
          </a:p>
          <a:p>
            <a:pPr marL="342900" indent="-342900">
              <a:buAutoNum type="arabicParenBoth"/>
            </a:pPr>
            <a:r>
              <a:rPr lang="en-US" sz="2400" dirty="0"/>
              <a:t> the cash amount at the end of the period.</a:t>
            </a:r>
          </a:p>
          <a:p>
            <a:endParaRPr lang="en-US" dirty="0"/>
          </a:p>
        </p:txBody>
      </p:sp>
    </p:spTree>
    <p:extLst>
      <p:ext uri="{BB962C8B-B14F-4D97-AF65-F5344CB8AC3E}">
        <p14:creationId xmlns:p14="http://schemas.microsoft.com/office/powerpoint/2010/main" val="3983553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248653" y="1268084"/>
            <a:ext cx="8834438" cy="3042371"/>
          </a:xfrm>
          <a:prstGeom prst="rect">
            <a:avLst/>
          </a:prstGeom>
        </p:spPr>
        <p:txBody>
          <a:bodyPr wrap="square">
            <a:spAutoFit/>
          </a:bodyPr>
          <a:lstStyle/>
          <a:p>
            <a:pPr>
              <a:spcAft>
                <a:spcPts val="1200"/>
              </a:spcAft>
            </a:pPr>
            <a:r>
              <a:rPr lang="en-US" sz="3200" b="1" dirty="0">
                <a:solidFill>
                  <a:schemeClr val="accent2"/>
                </a:solidFill>
                <a:latin typeface="Calibri" panose="020F0502020204030204" pitchFamily="34" charset="0"/>
                <a:cs typeface="Calibri" panose="020F0502020204030204" pitchFamily="34" charset="0"/>
              </a:rPr>
              <a:t>Comprehensive Income Statement </a:t>
            </a:r>
            <a:br>
              <a:rPr lang="en-US" sz="3200" b="1" dirty="0">
                <a:solidFill>
                  <a:schemeClr val="accent2"/>
                </a:solidFill>
                <a:latin typeface="Calibri" panose="020F0502020204030204" pitchFamily="34" charset="0"/>
                <a:cs typeface="Calibri" panose="020F0502020204030204" pitchFamily="34" charset="0"/>
              </a:rPr>
            </a:br>
            <a:r>
              <a:rPr lang="en-US" sz="2300" dirty="0">
                <a:latin typeface="Calibri" panose="020F0502020204030204" pitchFamily="34" charset="0"/>
                <a:cs typeface="Calibri" panose="020F0502020204030204" pitchFamily="34" charset="0"/>
              </a:rPr>
              <a:t>Other comprehensive income items are not part of net income but are considered important enough to be reported separately. </a:t>
            </a:r>
            <a:br>
              <a:rPr lang="en-US" sz="23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This statement immediately follows the income statement.</a:t>
            </a:r>
            <a:br>
              <a:rPr lang="en-US" sz="2400" dirty="0">
                <a:latin typeface="Calibri" panose="020F0502020204030204" pitchFamily="34" charset="0"/>
                <a:cs typeface="Calibri" panose="020F0502020204030204" pitchFamily="34" charset="0"/>
              </a:rPr>
            </a:br>
            <a:br>
              <a:rPr lang="en-US" sz="2400" dirty="0"/>
            </a:br>
            <a:br>
              <a:rPr lang="en-US" sz="2400" dirty="0">
                <a:latin typeface="Calibri" panose="020F0502020204030204" pitchFamily="34" charset="0"/>
                <a:cs typeface="Calibri" panose="020F0502020204030204" pitchFamily="34" charset="0"/>
              </a:rPr>
            </a:br>
            <a:br>
              <a:rPr lang="en-US" sz="3200" dirty="0"/>
            </a:br>
            <a:endParaRPr lang="en-US" sz="3200" b="1" dirty="0">
              <a:solidFill>
                <a:schemeClr val="accent2"/>
              </a:solidFill>
              <a:latin typeface="+mn-lt"/>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Financial Statements</a:t>
            </a:r>
            <a:endParaRPr lang="en-US" sz="4000" dirty="0"/>
          </a:p>
        </p:txBody>
      </p:sp>
      <p:sp>
        <p:nvSpPr>
          <p:cNvPr id="4" name="TextBox 3">
            <a:extLst>
              <a:ext uri="{FF2B5EF4-FFF2-40B4-BE49-F238E27FC236}">
                <a16:creationId xmlns:a16="http://schemas.microsoft.com/office/drawing/2014/main" id="{3BFBD396-C441-434B-B6DD-7CF6500400D1}"/>
              </a:ext>
            </a:extLst>
          </p:cNvPr>
          <p:cNvSpPr txBox="1"/>
          <p:nvPr/>
        </p:nvSpPr>
        <p:spPr>
          <a:xfrm>
            <a:off x="228600" y="3090250"/>
            <a:ext cx="8590547" cy="2215991"/>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IFRS Alternative:</a:t>
            </a:r>
          </a:p>
          <a:p>
            <a:r>
              <a:rPr lang="en-US" sz="2400" dirty="0"/>
              <a:t>IFRS allows an alternative statement format in which the information contained in the income statement and the comprehensive income statement are combined in a single statement, referred to as a </a:t>
            </a:r>
            <a:r>
              <a:rPr lang="en-US" sz="2400" b="1" dirty="0">
                <a:solidFill>
                  <a:schemeClr val="accent1"/>
                </a:solidFill>
              </a:rPr>
              <a:t>statement of comprehensive income</a:t>
            </a:r>
            <a:r>
              <a:rPr lang="en-US" sz="2400" dirty="0">
                <a:solidFill>
                  <a:schemeClr val="accent1"/>
                </a:solidFill>
              </a:rPr>
              <a:t>.</a:t>
            </a:r>
            <a:endParaRPr lang="en-US" sz="2400" b="1" dirty="0">
              <a:solidFill>
                <a:schemeClr val="accent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5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Accounting Activities and Users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4724400"/>
          </a:xfrm>
          <a:prstGeom prst="rect">
            <a:avLst/>
          </a:prstGeom>
        </p:spPr>
        <p:txBody>
          <a:bodyPr/>
          <a:lstStyle/>
          <a:p>
            <a:pPr marL="228600" lvl="2" indent="0">
              <a:lnSpc>
                <a:spcPct val="100000"/>
              </a:lnSpc>
              <a:spcBef>
                <a:spcPts val="1200"/>
              </a:spcBef>
              <a:buClr>
                <a:srgbClr val="990000"/>
              </a:buClr>
              <a:buSzPct val="100000"/>
              <a:buNone/>
            </a:pPr>
            <a:r>
              <a:rPr lang="en-US" sz="2400" b="1" dirty="0">
                <a:solidFill>
                  <a:schemeClr val="accent2"/>
                </a:solidFill>
              </a:rPr>
              <a:t>Three Activities </a:t>
            </a: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3" name="Picture 2">
            <a:extLst>
              <a:ext uri="{FF2B5EF4-FFF2-40B4-BE49-F238E27FC236}">
                <a16:creationId xmlns:a16="http://schemas.microsoft.com/office/drawing/2014/main" id="{ADC68693-406B-FA4C-8ABB-E5533BDC8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07" y="2071594"/>
            <a:ext cx="8229600" cy="3492742"/>
          </a:xfrm>
          <a:prstGeom prst="rect">
            <a:avLst/>
          </a:prstGeom>
        </p:spPr>
      </p:pic>
      <p:pic>
        <p:nvPicPr>
          <p:cNvPr id="9" name="Picture 8">
            <a:extLst>
              <a:ext uri="{FF2B5EF4-FFF2-40B4-BE49-F238E27FC236}">
                <a16:creationId xmlns:a16="http://schemas.microsoft.com/office/drawing/2014/main" id="{71274267-6CFA-C540-8F13-0E5BCB949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007" y="5529389"/>
            <a:ext cx="3079750" cy="277323"/>
          </a:xfrm>
          <a:prstGeom prst="rect">
            <a:avLst/>
          </a:prstGeom>
        </p:spPr>
      </p:pic>
    </p:spTree>
    <p:extLst>
      <p:ext uri="{BB962C8B-B14F-4D97-AF65-F5344CB8AC3E}">
        <p14:creationId xmlns:p14="http://schemas.microsoft.com/office/powerpoint/2010/main" val="222850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7459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Financial Statement Items</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9" name="Rectangle 8">
            <a:extLst>
              <a:ext uri="{FF2B5EF4-FFF2-40B4-BE49-F238E27FC236}">
                <a16:creationId xmlns:a16="http://schemas.microsoft.com/office/drawing/2014/main" id="{52C0F03F-1EE8-174D-847C-3A975D2A7693}"/>
              </a:ext>
            </a:extLst>
          </p:cNvPr>
          <p:cNvSpPr/>
          <p:nvPr/>
        </p:nvSpPr>
        <p:spPr>
          <a:xfrm>
            <a:off x="202557" y="4272649"/>
            <a:ext cx="8157453" cy="1538883"/>
          </a:xfrm>
          <a:prstGeom prst="rect">
            <a:avLst/>
          </a:prstGeom>
        </p:spPr>
        <p:txBody>
          <a:bodyPr wrap="square">
            <a:spAutoFit/>
          </a:bodyPr>
          <a:lstStyle/>
          <a:p>
            <a:endParaRPr lang="en-US" sz="2000" b="1" dirty="0">
              <a:solidFill>
                <a:srgbClr val="B20000"/>
              </a:solidFill>
              <a:latin typeface="Calibri" panose="020F0502020204030204" pitchFamily="34" charset="0"/>
              <a:cs typeface="Calibri" panose="020F0502020204030204" pitchFamily="34" charset="0"/>
            </a:endParaRPr>
          </a:p>
          <a:p>
            <a:r>
              <a:rPr lang="en-US" sz="2000" b="1" dirty="0">
                <a:solidFill>
                  <a:schemeClr val="accent2"/>
                </a:solidFill>
                <a:latin typeface="Calibri" panose="020F0502020204030204" pitchFamily="34" charset="0"/>
                <a:cs typeface="Calibri" panose="020F0502020204030204" pitchFamily="34" charset="0"/>
              </a:rPr>
              <a:t>ACTION PLAN </a:t>
            </a:r>
          </a:p>
          <a:p>
            <a:pPr marL="285750" indent="-285750">
              <a:buClr>
                <a:schemeClr val="accent2"/>
              </a:buClr>
              <a:buFont typeface="Arial" panose="020B0604020202020204" pitchFamily="34" charset="0"/>
              <a:buChar char="•"/>
            </a:pPr>
            <a:r>
              <a:rPr lang="en-US" dirty="0"/>
              <a:t>Remember the basic accounting equation: assets must equal liabilities plus equity. </a:t>
            </a:r>
          </a:p>
          <a:p>
            <a:pPr marL="285750" indent="-285750">
              <a:buClr>
                <a:schemeClr val="accent2"/>
              </a:buClr>
              <a:buFont typeface="Arial" panose="020B0604020202020204" pitchFamily="34" charset="0"/>
              <a:buChar char="•"/>
            </a:pPr>
            <a:r>
              <a:rPr lang="en-US" dirty="0"/>
              <a:t>Review previous financial statements to determine how total assets, net income, and equity are computed. </a:t>
            </a:r>
          </a:p>
        </p:txBody>
      </p:sp>
      <p:pic>
        <p:nvPicPr>
          <p:cNvPr id="3" name="Picture 2">
            <a:extLst>
              <a:ext uri="{FF2B5EF4-FFF2-40B4-BE49-F238E27FC236}">
                <a16:creationId xmlns:a16="http://schemas.microsoft.com/office/drawing/2014/main" id="{FDB0E502-737B-994E-B2CE-7D910B7B7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01" y="1237300"/>
            <a:ext cx="7750699" cy="3185870"/>
          </a:xfrm>
          <a:prstGeom prst="rect">
            <a:avLst/>
          </a:prstGeom>
        </p:spPr>
      </p:pic>
    </p:spTree>
    <p:extLst>
      <p:ext uri="{BB962C8B-B14F-4D97-AF65-F5344CB8AC3E}">
        <p14:creationId xmlns:p14="http://schemas.microsoft.com/office/powerpoint/2010/main" val="4162050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5078313"/>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Financial Statement Items</a:t>
            </a:r>
            <a:br>
              <a:rPr lang="en-US" sz="1200" b="1" dirty="0">
                <a:solidFill>
                  <a:schemeClr val="accent1"/>
                </a:solidFill>
                <a:latin typeface="Calibri" panose="020F0502020204030204" pitchFamily="34" charset="0"/>
                <a:cs typeface="Calibri" panose="020F0502020204030204" pitchFamily="34" charset="0"/>
              </a:rPr>
            </a:br>
            <a:r>
              <a:rPr lang="en-US" sz="3200" b="1" dirty="0">
                <a:solidFill>
                  <a:schemeClr val="accent2"/>
                </a:solidFill>
                <a:latin typeface="Calibri" panose="020F0502020204030204" pitchFamily="34" charset="0"/>
                <a:cs typeface="Calibri" panose="020F0502020204030204" pitchFamily="34" charset="0"/>
              </a:rPr>
              <a:t>Solution</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pic>
        <p:nvPicPr>
          <p:cNvPr id="4" name="Picture 3">
            <a:extLst>
              <a:ext uri="{FF2B5EF4-FFF2-40B4-BE49-F238E27FC236}">
                <a16:creationId xmlns:a16="http://schemas.microsoft.com/office/drawing/2014/main" id="{FE3BDCCD-90AD-014B-9EA6-12E43FE05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 y="1981200"/>
            <a:ext cx="8089900" cy="3263900"/>
          </a:xfrm>
          <a:prstGeom prst="rect">
            <a:avLst/>
          </a:prstGeom>
        </p:spPr>
      </p:pic>
    </p:spTree>
    <p:extLst>
      <p:ext uri="{BB962C8B-B14F-4D97-AF65-F5344CB8AC3E}">
        <p14:creationId xmlns:p14="http://schemas.microsoft.com/office/powerpoint/2010/main" val="2988835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248653" y="1268084"/>
            <a:ext cx="8834438" cy="5133713"/>
          </a:xfrm>
          <a:prstGeom prst="rect">
            <a:avLst/>
          </a:prstGeom>
        </p:spPr>
        <p:txBody>
          <a:bodyPr wrap="square">
            <a:spAutoFit/>
          </a:bodyPr>
          <a:lstStyle/>
          <a:p>
            <a:pPr>
              <a:spcAft>
                <a:spcPts val="1200"/>
              </a:spcAft>
            </a:pPr>
            <a:r>
              <a:rPr lang="en-US" sz="2000" b="1" dirty="0">
                <a:solidFill>
                  <a:schemeClr val="accent1"/>
                </a:solidFill>
                <a:latin typeface="Calibri" panose="020F0502020204030204" pitchFamily="34" charset="0"/>
                <a:cs typeface="Calibri" panose="020F0502020204030204" pitchFamily="34" charset="0"/>
              </a:rPr>
              <a:t>Why is accounting such a popular major and career choice? </a:t>
            </a:r>
            <a:br>
              <a:rPr lang="en-US" sz="3200" b="1" dirty="0">
                <a:solidFill>
                  <a:schemeClr val="accent1"/>
                </a:solidFill>
                <a:latin typeface="Calibri" panose="020F0502020204030204" pitchFamily="34" charset="0"/>
                <a:cs typeface="Calibri" panose="020F0502020204030204" pitchFamily="34" charset="0"/>
              </a:rPr>
            </a:br>
            <a:br>
              <a:rPr lang="en-US" sz="2000" b="1" dirty="0">
                <a:solidFill>
                  <a:schemeClr val="accent2"/>
                </a:solidFill>
                <a:latin typeface="Calibri" panose="020F0502020204030204" pitchFamily="34" charset="0"/>
                <a:cs typeface="Calibri" panose="020F0502020204030204" pitchFamily="34" charset="0"/>
              </a:rPr>
            </a:br>
            <a:r>
              <a:rPr lang="en-US" sz="1800" b="1" dirty="0">
                <a:solidFill>
                  <a:schemeClr val="accent2"/>
                </a:solidFill>
                <a:latin typeface="+mn-lt"/>
              </a:rPr>
              <a:t>Public Accounting </a:t>
            </a:r>
            <a:br>
              <a:rPr lang="en-US" sz="1800" dirty="0"/>
            </a:br>
            <a:r>
              <a:rPr lang="en-US" sz="1800" dirty="0">
                <a:latin typeface="Calibri" panose="020F0502020204030204" pitchFamily="34" charset="0"/>
                <a:cs typeface="Calibri" panose="020F0502020204030204" pitchFamily="34" charset="0"/>
              </a:rPr>
              <a:t>Individuals in public accounting offer expert service to the general public, in much the same way that doctors serve patients and lawyers serve clients.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Choices: </a:t>
            </a:r>
            <a:r>
              <a:rPr lang="en-US" sz="1800" b="1" dirty="0">
                <a:solidFill>
                  <a:schemeClr val="accent1"/>
                </a:solidFill>
                <a:latin typeface="Calibri" panose="020F0502020204030204" pitchFamily="34" charset="0"/>
                <a:cs typeface="Calibri" panose="020F0502020204030204" pitchFamily="34" charset="0"/>
              </a:rPr>
              <a:t>Auditing, taxation, management consulting</a:t>
            </a:r>
            <a:br>
              <a:rPr lang="en-US" sz="1800" dirty="0"/>
            </a:br>
            <a:br>
              <a:rPr lang="en-US" sz="1800" dirty="0"/>
            </a:br>
            <a:r>
              <a:rPr lang="en-US" sz="1800" b="1" dirty="0">
                <a:solidFill>
                  <a:schemeClr val="accent2"/>
                </a:solidFill>
                <a:latin typeface="Calibri" panose="020F0502020204030204" pitchFamily="34" charset="0"/>
                <a:cs typeface="Calibri" panose="020F0502020204030204" pitchFamily="34" charset="0"/>
              </a:rPr>
              <a:t>Private Accounting</a:t>
            </a:r>
            <a:br>
              <a:rPr lang="en-US" sz="1800" b="1" dirty="0">
                <a:solidFill>
                  <a:schemeClr val="accent2"/>
                </a:solidFill>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Individuals in private accounting are employees of for-profit companies and not-for-profit organizations.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Choices: </a:t>
            </a:r>
            <a:r>
              <a:rPr lang="en-US" sz="1800" b="1" dirty="0">
                <a:solidFill>
                  <a:schemeClr val="accent1"/>
                </a:solidFill>
                <a:latin typeface="Calibri" panose="020F0502020204030204" pitchFamily="34" charset="0"/>
                <a:cs typeface="Calibri" panose="020F0502020204030204" pitchFamily="34" charset="0"/>
              </a:rPr>
              <a:t>Cost accounting, budgeting, accounting information system design and support, tax planning and preparation, internal auditing</a:t>
            </a:r>
            <a:br>
              <a:rPr lang="en-US" sz="1800" b="1" dirty="0">
                <a:solidFill>
                  <a:schemeClr val="accent1"/>
                </a:solidFill>
                <a:latin typeface="Calibri" panose="020F0502020204030204" pitchFamily="34" charset="0"/>
                <a:cs typeface="Calibri" panose="020F0502020204030204" pitchFamily="34" charset="0"/>
              </a:rPr>
            </a:br>
            <a:br>
              <a:rPr lang="en-US" sz="1800" b="1" dirty="0">
                <a:solidFill>
                  <a:schemeClr val="accent1"/>
                </a:solidFill>
                <a:latin typeface="Calibri" panose="020F0502020204030204" pitchFamily="34" charset="0"/>
                <a:cs typeface="Calibri" panose="020F0502020204030204" pitchFamily="34" charset="0"/>
              </a:rPr>
            </a:br>
            <a:r>
              <a:rPr lang="en-US" sz="1800" b="1" dirty="0">
                <a:solidFill>
                  <a:schemeClr val="accent2"/>
                </a:solidFill>
                <a:latin typeface="Calibri" panose="020F0502020204030204" pitchFamily="34" charset="0"/>
                <a:cs typeface="Calibri" panose="020F0502020204030204" pitchFamily="34" charset="0"/>
              </a:rPr>
              <a:t>Governmental Accounting</a:t>
            </a:r>
            <a:br>
              <a:rPr lang="en-US" sz="1800" b="1" dirty="0">
                <a:solidFill>
                  <a:schemeClr val="accent1"/>
                </a:solidFill>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Choices:</a:t>
            </a:r>
            <a:r>
              <a:rPr lang="en-US" sz="1800" dirty="0">
                <a:solidFill>
                  <a:schemeClr val="accent1"/>
                </a:solidFill>
                <a:latin typeface="Calibri" panose="020F0502020204030204" pitchFamily="34" charset="0"/>
                <a:cs typeface="Calibri" panose="020F0502020204030204" pitchFamily="34" charset="0"/>
              </a:rPr>
              <a:t> </a:t>
            </a:r>
            <a:r>
              <a:rPr lang="en-US" sz="1800" b="1" dirty="0">
                <a:solidFill>
                  <a:schemeClr val="accent1"/>
                </a:solidFill>
                <a:latin typeface="Calibri" panose="020F0502020204030204" pitchFamily="34" charset="0"/>
                <a:cs typeface="Calibri" panose="020F0502020204030204" pitchFamily="34" charset="0"/>
              </a:rPr>
              <a:t>Tax authorities, local governments,  law enforcement agencies, company regulators, accounting educators at public colleges and universities </a:t>
            </a:r>
            <a:br>
              <a:rPr lang="en-US" sz="1800" dirty="0">
                <a:latin typeface="Calibri" panose="020F0502020204030204" pitchFamily="34" charset="0"/>
                <a:cs typeface="Calibri" panose="020F0502020204030204" pitchFamily="34" charset="0"/>
              </a:rPr>
            </a:br>
            <a:br>
              <a:rPr lang="en-US" sz="1800" b="1" dirty="0">
                <a:solidFill>
                  <a:schemeClr val="accent1"/>
                </a:solidFill>
                <a:latin typeface="Calibri" panose="020F0502020204030204" pitchFamily="34" charset="0"/>
                <a:cs typeface="Calibri" panose="020F0502020204030204" pitchFamily="34" charset="0"/>
              </a:rPr>
            </a:br>
            <a:r>
              <a:rPr lang="en-US" sz="1800" b="1" dirty="0">
                <a:solidFill>
                  <a:schemeClr val="accent2"/>
                </a:solidFill>
                <a:latin typeface="Calibri" panose="020F0502020204030204" pitchFamily="34" charset="0"/>
                <a:cs typeface="Calibri" panose="020F0502020204030204" pitchFamily="34" charset="0"/>
              </a:rPr>
              <a:t>Forensic Accounting</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Choices:</a:t>
            </a:r>
            <a:r>
              <a:rPr lang="en-US" sz="1800" dirty="0">
                <a:solidFill>
                  <a:schemeClr val="accent1"/>
                </a:solidFill>
                <a:latin typeface="Calibri" panose="020F0502020204030204" pitchFamily="34" charset="0"/>
                <a:cs typeface="Calibri" panose="020F0502020204030204" pitchFamily="34" charset="0"/>
              </a:rPr>
              <a:t> </a:t>
            </a:r>
            <a:r>
              <a:rPr lang="en-US" sz="1800" b="1" dirty="0">
                <a:solidFill>
                  <a:schemeClr val="accent1"/>
                </a:solidFill>
                <a:latin typeface="Calibri" panose="020F0502020204030204" pitchFamily="34" charset="0"/>
                <a:cs typeface="Calibri" panose="020F0502020204030204" pitchFamily="34" charset="0"/>
              </a:rPr>
              <a:t>Investigate theft and fraud using accounting, auditing, and investigative skills</a:t>
            </a:r>
            <a:br>
              <a:rPr lang="en-US" sz="1800" dirty="0"/>
            </a:br>
            <a:endParaRPr lang="en-US" sz="1800" b="1"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11" name="Title ">
            <a:extLst>
              <a:ext uri="{FF2B5EF4-FFF2-40B4-BE49-F238E27FC236}">
                <a16:creationId xmlns:a16="http://schemas.microsoft.com/office/drawing/2014/main" id="{330FC76C-D853-1446-B671-79FC4A781F9A}"/>
              </a:ext>
            </a:extLst>
          </p:cNvPr>
          <p:cNvSpPr txBox="1">
            <a:spLocks/>
          </p:cNvSpPr>
          <p:nvPr/>
        </p:nvSpPr>
        <p:spPr>
          <a:xfrm>
            <a:off x="248653" y="561273"/>
            <a:ext cx="8682038" cy="600164"/>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Career Opportunities in Accounting</a:t>
            </a:r>
            <a:endParaRPr lang="en-US" sz="3600" dirty="0"/>
          </a:p>
        </p:txBody>
      </p:sp>
    </p:spTree>
    <p:extLst>
      <p:ext uri="{BB962C8B-B14F-4D97-AF65-F5344CB8AC3E}">
        <p14:creationId xmlns:p14="http://schemas.microsoft.com/office/powerpoint/2010/main" val="415350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Copyright</a:t>
            </a:r>
          </a:p>
        </p:txBody>
      </p:sp>
      <p:sp>
        <p:nvSpPr>
          <p:cNvPr id="3" name="Content Placeholder 2"/>
          <p:cNvSpPr>
            <a:spLocks noGrp="1"/>
          </p:cNvSpPr>
          <p:nvPr>
            <p:ph sz="quarter" idx="16"/>
          </p:nvPr>
        </p:nvSpPr>
        <p:spPr/>
        <p:txBody>
          <a:bodyPr/>
          <a:lstStyle/>
          <a:p>
            <a:r>
              <a:rPr lang="en-US" sz="2400" b="1" dirty="0"/>
              <a:t>Copyright © 2019 John Wiley &amp; Sons, Inc.</a:t>
            </a:r>
          </a:p>
          <a:p>
            <a:pPr>
              <a:lnSpc>
                <a:spcPct val="150000"/>
              </a:lnSpc>
            </a:pPr>
            <a:r>
              <a:rPr lang="en-US" sz="1800" dirty="0"/>
              <a:t>All rights reserved. Reproduction or translation of this work beyond that permitted in Section 117 of the 1976 United States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53</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33643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Accounting Activities and Users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457200"/>
          </a:xfrm>
          <a:prstGeom prst="rect">
            <a:avLst/>
          </a:prstGeom>
        </p:spPr>
        <p:txBody>
          <a:bodyPr/>
          <a:lstStyle/>
          <a:p>
            <a:pPr marL="228600" lvl="2" indent="0">
              <a:lnSpc>
                <a:spcPct val="100000"/>
              </a:lnSpc>
              <a:spcBef>
                <a:spcPts val="1200"/>
              </a:spcBef>
              <a:buClr>
                <a:srgbClr val="990000"/>
              </a:buClr>
              <a:buSzPct val="100000"/>
              <a:buNone/>
            </a:pPr>
            <a:r>
              <a:rPr lang="en-US" sz="2400" b="1" dirty="0">
                <a:solidFill>
                  <a:schemeClr val="accent2"/>
                </a:solidFill>
              </a:rPr>
              <a:t>Internal Users </a:t>
            </a:r>
            <a:r>
              <a:rPr lang="ko-KR" altLang="en-US" sz="2400" b="1" dirty="0" err="1">
                <a:solidFill>
                  <a:schemeClr val="accent2"/>
                </a:solidFill>
              </a:rPr>
              <a:t>내부사용자</a:t>
            </a: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4" name="Picture 3">
            <a:extLst>
              <a:ext uri="{FF2B5EF4-FFF2-40B4-BE49-F238E27FC236}">
                <a16:creationId xmlns:a16="http://schemas.microsoft.com/office/drawing/2014/main" id="{B0B0E68F-A731-E648-99A2-4330E2C91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 y="2082487"/>
            <a:ext cx="8529638" cy="2512088"/>
          </a:xfrm>
          <a:prstGeom prst="rect">
            <a:avLst/>
          </a:prstGeom>
        </p:spPr>
      </p:pic>
      <p:pic>
        <p:nvPicPr>
          <p:cNvPr id="11" name="Picture 10">
            <a:extLst>
              <a:ext uri="{FF2B5EF4-FFF2-40B4-BE49-F238E27FC236}">
                <a16:creationId xmlns:a16="http://schemas.microsoft.com/office/drawing/2014/main" id="{6142B95E-C8BF-8D42-8D9B-768781B253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562" y="4549812"/>
            <a:ext cx="2890838" cy="266964"/>
          </a:xfrm>
          <a:prstGeom prst="rect">
            <a:avLst/>
          </a:prstGeom>
        </p:spPr>
      </p:pic>
    </p:spTree>
    <p:extLst>
      <p:ext uri="{BB962C8B-B14F-4D97-AF65-F5344CB8AC3E}">
        <p14:creationId xmlns:p14="http://schemas.microsoft.com/office/powerpoint/2010/main" val="3870973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Accounting Activities and Users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457200"/>
          </a:xfrm>
          <a:prstGeom prst="rect">
            <a:avLst/>
          </a:prstGeom>
        </p:spPr>
        <p:txBody>
          <a:bodyPr/>
          <a:lstStyle/>
          <a:p>
            <a:pPr marL="228600" lvl="2" indent="0">
              <a:lnSpc>
                <a:spcPct val="100000"/>
              </a:lnSpc>
              <a:spcBef>
                <a:spcPts val="1200"/>
              </a:spcBef>
              <a:buClr>
                <a:srgbClr val="990000"/>
              </a:buClr>
              <a:buSzPct val="100000"/>
              <a:buNone/>
            </a:pPr>
            <a:r>
              <a:rPr lang="en-US" sz="2400" b="1" dirty="0">
                <a:solidFill>
                  <a:schemeClr val="accent2"/>
                </a:solidFill>
              </a:rPr>
              <a:t>External Users </a:t>
            </a:r>
            <a:r>
              <a:rPr lang="ko-KR" altLang="en-US" sz="2400" b="1" dirty="0" err="1">
                <a:solidFill>
                  <a:schemeClr val="accent2"/>
                </a:solidFill>
              </a:rPr>
              <a:t>외부사용자</a:t>
            </a:r>
            <a:r>
              <a:rPr lang="en-US" sz="2400" b="1" dirty="0">
                <a:solidFill>
                  <a:schemeClr val="accent2"/>
                </a:solidFill>
              </a:rPr>
              <a:t> </a:t>
            </a:r>
            <a:r>
              <a:rPr lang="en-US" sz="1400" b="1" dirty="0">
                <a:solidFill>
                  <a:schemeClr val="accent2"/>
                </a:solidFill>
              </a:rPr>
              <a:t>(1/2)</a:t>
            </a: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3" name="Picture 2">
            <a:extLst>
              <a:ext uri="{FF2B5EF4-FFF2-40B4-BE49-F238E27FC236}">
                <a16:creationId xmlns:a16="http://schemas.microsoft.com/office/drawing/2014/main" id="{A3B7519E-0069-7F48-80D8-9F78199C2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42" y="2234722"/>
            <a:ext cx="8377238" cy="2164588"/>
          </a:xfrm>
          <a:prstGeom prst="rect">
            <a:avLst/>
          </a:prstGeom>
        </p:spPr>
      </p:pic>
      <p:pic>
        <p:nvPicPr>
          <p:cNvPr id="10" name="Picture 9">
            <a:extLst>
              <a:ext uri="{FF2B5EF4-FFF2-40B4-BE49-F238E27FC236}">
                <a16:creationId xmlns:a16="http://schemas.microsoft.com/office/drawing/2014/main" id="{C3DFD1D1-7071-CB4C-BF4E-9789A21A0B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542" y="4334700"/>
            <a:ext cx="2967038" cy="301340"/>
          </a:xfrm>
          <a:prstGeom prst="rect">
            <a:avLst/>
          </a:prstGeom>
        </p:spPr>
      </p:pic>
    </p:spTree>
    <p:extLst>
      <p:ext uri="{BB962C8B-B14F-4D97-AF65-F5344CB8AC3E}">
        <p14:creationId xmlns:p14="http://schemas.microsoft.com/office/powerpoint/2010/main" val="3485708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t>Accounting Activities and Users </a:t>
            </a:r>
          </a:p>
        </p:txBody>
      </p:sp>
      <p:sp>
        <p:nvSpPr>
          <p:cNvPr id="6" name="Slide Number Placeholder "/>
          <p:cNvSpPr>
            <a:spLocks noGrp="1"/>
          </p:cNvSpPr>
          <p:nvPr>
            <p:ph type="sldNum" sz="quarter" idx="10"/>
          </p:nvPr>
        </p:nvSpPr>
        <p:spPr/>
        <p:txBody>
          <a:bodyPr/>
          <a:lstStyle/>
          <a:p>
            <a:fld id="{67B19427-F580-D146-B60E-4CADEE75497F}" type="slidenum">
              <a:rPr lang="en-US" smtClean="0"/>
              <a:pPr/>
              <a:t>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6200" y="14478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2400" b="1" dirty="0">
                <a:solidFill>
                  <a:schemeClr val="accent2"/>
                </a:solidFill>
              </a:rPr>
              <a:t>External Users </a:t>
            </a:r>
            <a:r>
              <a:rPr lang="en-US" sz="1400" b="1" dirty="0">
                <a:solidFill>
                  <a:schemeClr val="accent2"/>
                </a:solidFill>
              </a:rPr>
              <a:t>(2/2)</a:t>
            </a:r>
          </a:p>
          <a:p>
            <a:pPr marL="228600" lvl="2" indent="0">
              <a:lnSpc>
                <a:spcPct val="100000"/>
              </a:lnSpc>
              <a:spcBef>
                <a:spcPts val="1200"/>
              </a:spcBef>
              <a:buClr>
                <a:srgbClr val="990000"/>
              </a:buClr>
              <a:buSzPct val="100000"/>
              <a:buNone/>
            </a:pPr>
            <a:endParaRPr lang="en-US" b="1" dirty="0"/>
          </a:p>
          <a:p>
            <a:pPr marL="228600" lvl="2" indent="0">
              <a:lnSpc>
                <a:spcPct val="100000"/>
              </a:lnSpc>
              <a:spcBef>
                <a:spcPts val="1200"/>
              </a:spcBef>
              <a:buClr>
                <a:srgbClr val="990000"/>
              </a:buClr>
              <a:buSzPct val="100000"/>
              <a:buNone/>
            </a:pPr>
            <a:r>
              <a:rPr lang="en-US" b="1" dirty="0"/>
              <a:t>Taxing authorities: </a:t>
            </a:r>
            <a:r>
              <a:rPr lang="en-US" dirty="0"/>
              <a:t>Does the company comply with the tax laws?</a:t>
            </a:r>
          </a:p>
          <a:p>
            <a:pPr marL="228600" lvl="2" indent="0">
              <a:lnSpc>
                <a:spcPct val="100000"/>
              </a:lnSpc>
              <a:spcBef>
                <a:spcPts val="1200"/>
              </a:spcBef>
              <a:buClr>
                <a:srgbClr val="990000"/>
              </a:buClr>
              <a:buSzPct val="100000"/>
              <a:buNone/>
            </a:pPr>
            <a:r>
              <a:rPr lang="en-US" b="1" dirty="0"/>
              <a:t>Regulatory agencies: </a:t>
            </a:r>
            <a:r>
              <a:rPr lang="en-US" dirty="0"/>
              <a:t>Is the company operating within prescribed rules?</a:t>
            </a:r>
          </a:p>
          <a:p>
            <a:pPr marL="228600" lvl="2" indent="0">
              <a:lnSpc>
                <a:spcPct val="100000"/>
              </a:lnSpc>
              <a:spcBef>
                <a:spcPts val="1200"/>
              </a:spcBef>
              <a:buClr>
                <a:srgbClr val="990000"/>
              </a:buClr>
              <a:buSzPct val="100000"/>
              <a:buNone/>
            </a:pPr>
            <a:r>
              <a:rPr lang="en-US" b="1" dirty="0"/>
              <a:t>Labor unions: </a:t>
            </a:r>
            <a:r>
              <a:rPr lang="en-US" dirty="0"/>
              <a:t>Does the company have the ability to pay increased wages and benefits to union members?</a:t>
            </a:r>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b="1" dirty="0"/>
              <a:t> </a:t>
            </a:r>
            <a:endParaRPr lang="en-US"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Tree>
    <p:extLst>
      <p:ext uri="{BB962C8B-B14F-4D97-AF65-F5344CB8AC3E}">
        <p14:creationId xmlns:p14="http://schemas.microsoft.com/office/powerpoint/2010/main" val="409116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71753" y="566143"/>
            <a:ext cx="8682038" cy="4635115"/>
          </a:xfrm>
          <a:prstGeom prst="rect">
            <a:avLst/>
          </a:prstGeom>
        </p:spPr>
        <p:txBody>
          <a:bodyPr wrap="square">
            <a:spAutoFit/>
          </a:bodyPr>
          <a:lstStyle/>
          <a:p>
            <a:r>
              <a:rPr lang="en-US" sz="4000" b="1" dirty="0">
                <a:solidFill>
                  <a:schemeClr val="accent1"/>
                </a:solidFill>
                <a:latin typeface="Calibri" panose="020F0502020204030204" pitchFamily="34" charset="0"/>
                <a:cs typeface="Calibri" panose="020F0502020204030204" pitchFamily="34" charset="0"/>
              </a:rPr>
              <a:t>DO IT! Basic Concepts</a:t>
            </a: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b="1" dirty="0">
                <a:solidFill>
                  <a:schemeClr val="accent2"/>
                </a:solidFill>
                <a:latin typeface="Calibri" panose="020F0502020204030204" pitchFamily="34" charset="0"/>
                <a:cs typeface="Calibri" panose="020F0502020204030204" pitchFamily="34" charset="0"/>
              </a:rPr>
            </a:br>
            <a:br>
              <a:rPr lang="en-US" sz="3200" dirty="0"/>
            </a:br>
            <a:br>
              <a:rPr lang="en-US" sz="3200" dirty="0"/>
            </a:br>
            <a:br>
              <a:rPr lang="en-US" sz="3200" dirty="0"/>
            </a:br>
            <a:br>
              <a:rPr lang="en-US" sz="3200" dirty="0"/>
            </a:br>
            <a:br>
              <a:rPr lang="en-US" sz="3200" dirty="0"/>
            </a:br>
            <a:br>
              <a:rPr lang="en-US" sz="3200" dirty="0"/>
            </a:br>
            <a:endParaRPr lang="en-US" sz="3200" dirty="0">
              <a:solidFill>
                <a:schemeClr val="accent3"/>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9" name="Rectangle 8">
            <a:extLst>
              <a:ext uri="{FF2B5EF4-FFF2-40B4-BE49-F238E27FC236}">
                <a16:creationId xmlns:a16="http://schemas.microsoft.com/office/drawing/2014/main" id="{52C0F03F-1EE8-174D-847C-3A975D2A7693}"/>
              </a:ext>
            </a:extLst>
          </p:cNvPr>
          <p:cNvSpPr/>
          <p:nvPr/>
        </p:nvSpPr>
        <p:spPr>
          <a:xfrm>
            <a:off x="202557" y="3886200"/>
            <a:ext cx="8157453" cy="1508105"/>
          </a:xfrm>
          <a:prstGeom prst="rect">
            <a:avLst/>
          </a:prstGeom>
        </p:spPr>
        <p:txBody>
          <a:bodyPr wrap="square">
            <a:spAutoFit/>
          </a:bodyPr>
          <a:lstStyle/>
          <a:p>
            <a:endParaRPr lang="en-US" sz="2000" b="1" dirty="0">
              <a:solidFill>
                <a:srgbClr val="B20000"/>
              </a:solidFill>
              <a:latin typeface="Calibri" panose="020F0502020204030204" pitchFamily="34" charset="0"/>
              <a:cs typeface="Calibri" panose="020F0502020204030204" pitchFamily="34" charset="0"/>
            </a:endParaRPr>
          </a:p>
          <a:p>
            <a:r>
              <a:rPr lang="en-US" sz="2400" b="1" dirty="0">
                <a:solidFill>
                  <a:schemeClr val="accent2"/>
                </a:solidFill>
                <a:latin typeface="Calibri" panose="020F0502020204030204" pitchFamily="34" charset="0"/>
                <a:cs typeface="Calibri" panose="020F0502020204030204" pitchFamily="34" charset="0"/>
              </a:rPr>
              <a:t>ACTION PLAN </a:t>
            </a:r>
          </a:p>
          <a:p>
            <a:pPr marL="342900" indent="-342900">
              <a:buClr>
                <a:schemeClr val="accent2"/>
              </a:buClr>
              <a:buFont typeface="Arial" panose="020B0604020202020204" pitchFamily="34" charset="0"/>
              <a:buChar char="•"/>
            </a:pPr>
            <a:r>
              <a:rPr lang="en-US" sz="2400" dirty="0"/>
              <a:t>Review the basic concepts discussed. </a:t>
            </a:r>
          </a:p>
          <a:p>
            <a:pPr marL="342900" indent="-342900">
              <a:buClr>
                <a:schemeClr val="accent2"/>
              </a:buClr>
              <a:buFont typeface="Arial" panose="020B0604020202020204" pitchFamily="34" charset="0"/>
              <a:buChar char="•"/>
            </a:pPr>
            <a:r>
              <a:rPr lang="en-US" sz="2400" dirty="0"/>
              <a:t>Develop an understanding of the key terms used. </a:t>
            </a:r>
          </a:p>
        </p:txBody>
      </p:sp>
      <p:pic>
        <p:nvPicPr>
          <p:cNvPr id="3" name="Picture 2">
            <a:extLst>
              <a:ext uri="{FF2B5EF4-FFF2-40B4-BE49-F238E27FC236}">
                <a16:creationId xmlns:a16="http://schemas.microsoft.com/office/drawing/2014/main" id="{A2D50682-13EE-2F48-B193-48405CB9B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10" y="1363379"/>
            <a:ext cx="8128000" cy="2374900"/>
          </a:xfrm>
          <a:prstGeom prst="rect">
            <a:avLst/>
          </a:prstGeom>
        </p:spPr>
      </p:pic>
    </p:spTree>
    <p:extLst>
      <p:ext uri="{BB962C8B-B14F-4D97-AF65-F5344CB8AC3E}">
        <p14:creationId xmlns:p14="http://schemas.microsoft.com/office/powerpoint/2010/main" val="4076035040"/>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26473</TotalTime>
  <Words>3248</Words>
  <Application>Microsoft Office PowerPoint</Application>
  <PresentationFormat>화면 슬라이드 쇼(4:3)</PresentationFormat>
  <Paragraphs>566</Paragraphs>
  <Slides>53</Slides>
  <Notes>45</Notes>
  <HiddenSlides>0</HiddenSlides>
  <MMClips>0</MMClips>
  <ScaleCrop>false</ScaleCrop>
  <HeadingPairs>
    <vt:vector size="6" baseType="variant">
      <vt:variant>
        <vt:lpstr>사용한 글꼴</vt:lpstr>
      </vt:variant>
      <vt:variant>
        <vt:i4>8</vt:i4>
      </vt:variant>
      <vt:variant>
        <vt:lpstr>테마</vt:lpstr>
      </vt:variant>
      <vt:variant>
        <vt:i4>7</vt:i4>
      </vt:variant>
      <vt:variant>
        <vt:lpstr>슬라이드 제목</vt:lpstr>
      </vt:variant>
      <vt:variant>
        <vt:i4>53</vt:i4>
      </vt:variant>
    </vt:vector>
  </HeadingPairs>
  <TitlesOfParts>
    <vt:vector size="68" baseType="lpstr">
      <vt:lpstr>STIX</vt:lpstr>
      <vt:lpstr>Arial</vt:lpstr>
      <vt:lpstr>Calibri</vt:lpstr>
      <vt:lpstr>Calibri Light</vt:lpstr>
      <vt:lpstr>Courier New</vt:lpstr>
      <vt:lpstr>Source Sans Pro</vt:lpstr>
      <vt:lpstr>Source Sans Pro Light</vt:lpstr>
      <vt:lpstr>Times New Roman</vt:lpstr>
      <vt:lpstr>Opener</vt:lpstr>
      <vt:lpstr>Chapter Outline</vt:lpstr>
      <vt:lpstr>Learning Objectives</vt:lpstr>
      <vt:lpstr>Concept Check Question</vt:lpstr>
      <vt:lpstr>Key Term</vt:lpstr>
      <vt:lpstr>Section</vt:lpstr>
      <vt:lpstr>Image Slide Master</vt:lpstr>
      <vt:lpstr>Financial Accounting</vt:lpstr>
      <vt:lpstr>Chapter Preview</vt:lpstr>
      <vt:lpstr>Chapter Outline</vt:lpstr>
      <vt:lpstr>Learning Objective 1 Identify the activities and users associated with accounting.  </vt:lpstr>
      <vt:lpstr>Accounting Activities and Users </vt:lpstr>
      <vt:lpstr>Accounting Activities and Users </vt:lpstr>
      <vt:lpstr>Accounting Activities and Users </vt:lpstr>
      <vt:lpstr>Accounting Activities and Users </vt:lpstr>
      <vt:lpstr>DO IT! Basic Concepts         </vt:lpstr>
      <vt:lpstr>DO IT! Basic Concepts  Solution</vt:lpstr>
      <vt:lpstr>Learning Objective 2 Explain the building blocks of accounting: ethics, principles, and assumptions.  </vt:lpstr>
      <vt:lpstr>The Building Blocks of Accounting </vt:lpstr>
      <vt:lpstr>The Building Blocks of Accounting </vt:lpstr>
      <vt:lpstr>The Building Blocks of Accounting </vt:lpstr>
      <vt:lpstr>The Building Blocks of Accounting </vt:lpstr>
      <vt:lpstr>The Building Blocks of Accounting </vt:lpstr>
      <vt:lpstr>DO IT! Building Blocks of Accounting         </vt:lpstr>
      <vt:lpstr>DO IT! Building Blocks of Accounting  Solution</vt:lpstr>
      <vt:lpstr>Learning Objective 3 State the accounting equation 회계등식, and define its components.  </vt:lpstr>
      <vt:lpstr>The Accounting Equation </vt:lpstr>
      <vt:lpstr>The Accounting Equation </vt:lpstr>
      <vt:lpstr>DO IT! Equity Effects         </vt:lpstr>
      <vt:lpstr>DO IT! Building Blocks of Accounting  Solution</vt:lpstr>
      <vt:lpstr>Learning Objective 4 Analyze the effects of business transactions 거래 on the accounting equation 회계등식.  </vt:lpstr>
      <vt:lpstr>Analyzing Business Transactions </vt:lpstr>
      <vt:lpstr>Analyzing Business Transactions </vt:lpstr>
      <vt:lpstr>Analyzing Business Transactions </vt:lpstr>
      <vt:lpstr>Transaction (1). Investment by Shareholders. </vt:lpstr>
      <vt:lpstr>Transaction(2). Purchase of Equipment for Cash. </vt:lpstr>
      <vt:lpstr>Transaction(3). Purchase of Supplies on Credit.  </vt:lpstr>
      <vt:lpstr>Transaction (4). Services Performed for Cash.  </vt:lpstr>
      <vt:lpstr>Transaction (5). Purchase of Advertising on Credit.   </vt:lpstr>
      <vt:lpstr>Transaction (6).  Services Performed for Cash &amp; Credit.    </vt:lpstr>
      <vt:lpstr>Transaction (7). Payment of Expenses.    </vt:lpstr>
      <vt:lpstr>Transaction (8). Payment of Accounts Payable.   </vt:lpstr>
      <vt:lpstr>Transaction (9). Receipt of Cash on Account.    </vt:lpstr>
      <vt:lpstr>Transaction (10). Dividends.     </vt:lpstr>
      <vt:lpstr>Softbyte SA: Tabular Analysis of Transactions   </vt:lpstr>
      <vt:lpstr>Key Points      </vt:lpstr>
      <vt:lpstr>DO IT! Tabular Analysis         </vt:lpstr>
      <vt:lpstr>DO IT! Tabular Analysis  Solution         </vt:lpstr>
      <vt:lpstr>Learning Objective 5 Describe the five financial statements and how they are prepared.  </vt:lpstr>
      <vt:lpstr>Companies prepare five financial statements from the summarized accounting data. </vt:lpstr>
      <vt:lpstr>PowerPoint 프레젠테이션</vt:lpstr>
      <vt:lpstr>Income Statement The income statement lists revenues first, followed by expenses.  Then, the statement shows net income (or net loss).       </vt:lpstr>
      <vt:lpstr>Retained Earnings Statement  The information provided by this statement indicates the reasons why retained earnings increased or decreased during the period. If there is a net loss, it is deducted with dividends in the retained earnings statement.   </vt:lpstr>
      <vt:lpstr>Statement of Financial Position The statement of financial position is like a snapshot of the company’s financial condition at a specific moment in time (usually the month-end or year-end).   Structure: Lists assets at the top, followed by equity and then liabilities.  Total assets must equal total equity and liabilities.  When two or more liabilities are involved, a customary way of listing is as shown as follows:  </vt:lpstr>
      <vt:lpstr>Statement of Cash Flows The statement of cash flows provides information on the cash receipts and payments for a specific period of time.   </vt:lpstr>
      <vt:lpstr>Comprehensive Income Statement  Other comprehensive income items are not part of net income but are considered important enough to be reported separately.  This statement immediately follows the income statement.    </vt:lpstr>
      <vt:lpstr>DO IT! Financial Statement Items         </vt:lpstr>
      <vt:lpstr>DO IT! Financial Statement Items Solution         </vt:lpstr>
      <vt:lpstr>Why is accounting such a popular major and career choice?   Public Accounting  Individuals in public accounting offer expert service to the general public, in much the same way that doctors serve patients and lawyers serve clients.  Choices: Auditing, taxation, management consulting  Private Accounting Individuals in private accounting are employees of for-profit companies and not-for-profit organizations.  Choices: Cost accounting, budgeting, accounting information system design and support, tax planning and preparation, internal auditing  Governmental Accounting Choices: Tax authorities, local governments,  law enforcement agencies, company regulators, accounting educators at public colleges and universities   Forensic Accounting Choices: Investigate theft and fraud using accounting, auditing, and investigative skills </vt:lpstr>
      <vt:lpstr>Copyright</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Number Chapter Title</dc:title>
  <dc:creator>Garvin, Megan - Hoboken</dc:creator>
  <cp:lastModifiedBy>sonnyok123@gmail.com</cp:lastModifiedBy>
  <cp:revision>2997</cp:revision>
  <cp:lastPrinted>2017-04-26T13:25:47Z</cp:lastPrinted>
  <dcterms:created xsi:type="dcterms:W3CDTF">2017-04-21T14:49:46Z</dcterms:created>
  <dcterms:modified xsi:type="dcterms:W3CDTF">2019-08-29T01:00:30Z</dcterms:modified>
</cp:coreProperties>
</file>